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0" r:id="rId2"/>
    <p:sldId id="431" r:id="rId3"/>
    <p:sldId id="419" r:id="rId4"/>
    <p:sldId id="357" r:id="rId5"/>
    <p:sldId id="359" r:id="rId6"/>
    <p:sldId id="343" r:id="rId7"/>
    <p:sldId id="356" r:id="rId8"/>
    <p:sldId id="339" r:id="rId9"/>
    <p:sldId id="340" r:id="rId10"/>
    <p:sldId id="360" r:id="rId11"/>
    <p:sldId id="341" r:id="rId12"/>
    <p:sldId id="358" r:id="rId13"/>
    <p:sldId id="361" r:id="rId14"/>
    <p:sldId id="362" r:id="rId15"/>
    <p:sldId id="363" r:id="rId16"/>
    <p:sldId id="353" r:id="rId17"/>
    <p:sldId id="344" r:id="rId18"/>
    <p:sldId id="347" r:id="rId19"/>
    <p:sldId id="345" r:id="rId20"/>
    <p:sldId id="365" r:id="rId21"/>
    <p:sldId id="367" r:id="rId22"/>
    <p:sldId id="371" r:id="rId23"/>
    <p:sldId id="364" r:id="rId24"/>
    <p:sldId id="366" r:id="rId25"/>
    <p:sldId id="372" r:id="rId26"/>
    <p:sldId id="373" r:id="rId27"/>
    <p:sldId id="420" r:id="rId28"/>
    <p:sldId id="374" r:id="rId29"/>
    <p:sldId id="375" r:id="rId30"/>
    <p:sldId id="382" r:id="rId31"/>
    <p:sldId id="369" r:id="rId32"/>
    <p:sldId id="379" r:id="rId33"/>
    <p:sldId id="380" r:id="rId34"/>
    <p:sldId id="376" r:id="rId35"/>
    <p:sldId id="378" r:id="rId36"/>
    <p:sldId id="407" r:id="rId37"/>
    <p:sldId id="381" r:id="rId38"/>
    <p:sldId id="408" r:id="rId39"/>
    <p:sldId id="350" r:id="rId40"/>
    <p:sldId id="384" r:id="rId41"/>
    <p:sldId id="421" r:id="rId42"/>
    <p:sldId id="424" r:id="rId43"/>
    <p:sldId id="425" r:id="rId44"/>
    <p:sldId id="346" r:id="rId45"/>
    <p:sldId id="388" r:id="rId46"/>
    <p:sldId id="389" r:id="rId47"/>
    <p:sldId id="393" r:id="rId48"/>
    <p:sldId id="428" r:id="rId49"/>
    <p:sldId id="394" r:id="rId50"/>
    <p:sldId id="395" r:id="rId51"/>
    <p:sldId id="399" r:id="rId52"/>
    <p:sldId id="402" r:id="rId53"/>
    <p:sldId id="400" r:id="rId54"/>
    <p:sldId id="401" r:id="rId55"/>
    <p:sldId id="432" r:id="rId56"/>
    <p:sldId id="405" r:id="rId57"/>
    <p:sldId id="430" r:id="rId58"/>
    <p:sldId id="429" r:id="rId59"/>
    <p:sldId id="422" r:id="rId60"/>
    <p:sldId id="409" r:id="rId61"/>
    <p:sldId id="411" r:id="rId62"/>
    <p:sldId id="412" r:id="rId63"/>
    <p:sldId id="414" r:id="rId64"/>
    <p:sldId id="413" r:id="rId65"/>
    <p:sldId id="386" r:id="rId66"/>
    <p:sldId id="417" r:id="rId67"/>
    <p:sldId id="415" r:id="rId68"/>
    <p:sldId id="410" r:id="rId69"/>
    <p:sldId id="423" r:id="rId70"/>
    <p:sldId id="404" r:id="rId71"/>
    <p:sldId id="391" r:id="rId72"/>
    <p:sldId id="426" r:id="rId73"/>
    <p:sldId id="418" r:id="rId74"/>
  </p:sldIdLst>
  <p:sldSz cx="9144000" cy="5143500" type="screen16x9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설치" id="{B4B50BE0-11BF-7C4C-9E57-80236AAC723C}">
          <p14:sldIdLst>
            <p14:sldId id="260"/>
            <p14:sldId id="431"/>
            <p14:sldId id="419"/>
            <p14:sldId id="357"/>
            <p14:sldId id="359"/>
            <p14:sldId id="343"/>
            <p14:sldId id="356"/>
            <p14:sldId id="339"/>
            <p14:sldId id="340"/>
            <p14:sldId id="360"/>
            <p14:sldId id="341"/>
            <p14:sldId id="358"/>
            <p14:sldId id="361"/>
            <p14:sldId id="362"/>
            <p14:sldId id="363"/>
            <p14:sldId id="353"/>
            <p14:sldId id="344"/>
            <p14:sldId id="347"/>
          </p14:sldIdLst>
        </p14:section>
        <p14:section name="자료형, 함수, 패키지" id="{CB4C3BB9-4376-3C46-A0F8-84A6273BE99E}">
          <p14:sldIdLst>
            <p14:sldId id="345"/>
            <p14:sldId id="365"/>
            <p14:sldId id="367"/>
            <p14:sldId id="371"/>
            <p14:sldId id="364"/>
            <p14:sldId id="366"/>
            <p14:sldId id="372"/>
            <p14:sldId id="373"/>
            <p14:sldId id="420"/>
            <p14:sldId id="374"/>
            <p14:sldId id="375"/>
            <p14:sldId id="382"/>
            <p14:sldId id="369"/>
            <p14:sldId id="379"/>
            <p14:sldId id="380"/>
            <p14:sldId id="376"/>
            <p14:sldId id="378"/>
            <p14:sldId id="407"/>
            <p14:sldId id="381"/>
            <p14:sldId id="408"/>
            <p14:sldId id="350"/>
            <p14:sldId id="384"/>
            <p14:sldId id="421"/>
          </p14:sldIdLst>
        </p14:section>
        <p14:section name="메소드, 채널" id="{6828CD5B-9044-C14B-9D18-C7D67F567F15}">
          <p14:sldIdLst>
            <p14:sldId id="424"/>
            <p14:sldId id="425"/>
            <p14:sldId id="346"/>
            <p14:sldId id="388"/>
            <p14:sldId id="389"/>
            <p14:sldId id="393"/>
            <p14:sldId id="428"/>
            <p14:sldId id="394"/>
            <p14:sldId id="395"/>
            <p14:sldId id="399"/>
            <p14:sldId id="402"/>
            <p14:sldId id="400"/>
            <p14:sldId id="401"/>
            <p14:sldId id="432"/>
            <p14:sldId id="405"/>
            <p14:sldId id="430"/>
            <p14:sldId id="429"/>
            <p14:sldId id="422"/>
          </p14:sldIdLst>
        </p14:section>
        <p14:section name="디비" id="{47D24DC5-EEA0-A045-94BE-ADDF0D12941F}">
          <p14:sldIdLst>
            <p14:sldId id="409"/>
            <p14:sldId id="411"/>
            <p14:sldId id="412"/>
            <p14:sldId id="414"/>
            <p14:sldId id="413"/>
            <p14:sldId id="386"/>
            <p14:sldId id="417"/>
            <p14:sldId id="415"/>
            <p14:sldId id="410"/>
            <p14:sldId id="423"/>
          </p14:sldIdLst>
        </p14:section>
        <p14:section name="test" id="{A31E3A6B-8BD5-E14F-BCCC-15020EB0C862}">
          <p14:sldIdLst>
            <p14:sldId id="404"/>
            <p14:sldId id="391"/>
            <p14:sldId id="426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6" orient="horz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종빈" initials="한" lastIdx="1" clrIdx="0">
    <p:extLst>
      <p:ext uri="{19B8F6BF-5375-455C-9EA6-DF929625EA0E}">
        <p15:presenceInfo xmlns:p15="http://schemas.microsoft.com/office/powerpoint/2012/main" userId="S::stompesi@seoul.ac.kr::9115abe8-b795-4022-9cae-b42b5d667c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F8FE"/>
    <a:srgbClr val="B9964F"/>
    <a:srgbClr val="C6A86F"/>
    <a:srgbClr val="BFBFBF"/>
    <a:srgbClr val="464747"/>
    <a:srgbClr val="4C5A6A"/>
    <a:srgbClr val="F0831E"/>
    <a:srgbClr val="254061"/>
    <a:srgbClr val="F6F6F6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4" autoAdjust="0"/>
    <p:restoredTop sz="96327" autoAdjust="0"/>
  </p:normalViewPr>
  <p:slideViewPr>
    <p:cSldViewPr showGuides="1">
      <p:cViewPr varScale="1">
        <p:scale>
          <a:sx n="214" d="100"/>
          <a:sy n="214" d="100"/>
        </p:scale>
        <p:origin x="808" y="168"/>
      </p:cViewPr>
      <p:guideLst>
        <p:guide pos="5760"/>
        <p:guide orient="horz" pos="3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92" d="100"/>
          <a:sy n="192" d="100"/>
        </p:scale>
        <p:origin x="184" y="14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BDDC-B84D-4AEC-B58B-5B6F0AFCC989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C804E-394E-4CE5-B801-3CCC3A05A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75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F9305-AAF5-4408-B756-5FEEA05A9FF1}" type="datetimeFigureOut">
              <a:rPr lang="ko-KR" altLang="en-US" smtClean="0"/>
              <a:t>2022. 5. 9.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CBA3-961C-4294-85EF-BCE0F2FD5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41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53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40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00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0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58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50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1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73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3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5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26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01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18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528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33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07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36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35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10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89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5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64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83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93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21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55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96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71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98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52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22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56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76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60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78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03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07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35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89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47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3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310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&lt;label&gt;Name&lt;/label&gt;&lt;input name="name" type="text" value="" /&gt;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&lt;label&gt;Address&lt;/label&gt;&lt;input name="address" type="text" value="" /&gt;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0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99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&lt;label&gt;Name&lt;/label&gt;&lt;input name="name" type="text" value="" /&gt;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&lt;label&gt;Address&lt;/label&gt;&lt;input name="address" type="text" value="" /&gt;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551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16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986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8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8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5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8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2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859782"/>
            <a:ext cx="9144000" cy="22849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1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/>
          <a:stretch/>
        </p:blipFill>
        <p:spPr>
          <a:xfrm>
            <a:off x="0" y="-20538"/>
            <a:ext cx="9144000" cy="1235968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 flipV="1">
            <a:off x="0" y="634358"/>
            <a:ext cx="9144000" cy="45159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15988"/>
            <a:ext cx="8641655" cy="381635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buFont typeface="+mj-lt"/>
              <a:buAutoNum type="arabicParenR"/>
              <a:defRPr sz="2400" b="1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>
              <a:spcBef>
                <a:spcPts val="600"/>
              </a:spcBef>
              <a:buFont typeface="Calibri" panose="020F0502020204030204" pitchFamily="34" charset="0"/>
              <a:buChar char="&gt;"/>
              <a:defRPr sz="2000" b="1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>
              <a:spcBef>
                <a:spcPts val="600"/>
              </a:spcBef>
              <a:defRPr sz="17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61766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>
              <a:buFont typeface="Wingdings" pitchFamily="2" charset="2"/>
              <a:buChar char="Ø"/>
              <a:defRPr/>
            </a:lvl6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</a:t>
            </a:r>
            <a:endParaRPr lang="en-US" altLang="ko-KR" dirty="0"/>
          </a:p>
          <a:p>
            <a:pPr lvl="2"/>
            <a:r>
              <a:rPr lang="ko-KR" altLang="en-US" dirty="0"/>
              <a:t>셋째</a:t>
            </a:r>
            <a:endParaRPr lang="en-US" altLang="ko-KR" dirty="0"/>
          </a:p>
          <a:p>
            <a:pPr lvl="3"/>
            <a:r>
              <a:rPr lang="ko-KR" altLang="en-US" dirty="0"/>
              <a:t>넷째</a:t>
            </a:r>
            <a:endParaRPr lang="en-US" altLang="ko-KR" dirty="0"/>
          </a:p>
          <a:p>
            <a:pPr lvl="4"/>
            <a:r>
              <a:rPr lang="ko-KR" altLang="en-US" dirty="0"/>
              <a:t>다섯째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91215" y="80357"/>
            <a:ext cx="8201265" cy="527835"/>
          </a:xfrm>
          <a:prstGeom prst="rect">
            <a:avLst/>
          </a:prstGeom>
        </p:spPr>
        <p:txBody>
          <a:bodyPr anchor="b"/>
          <a:lstStyle>
            <a:lvl1pPr algn="l">
              <a:defRPr kumimoji="1" lang="ko-KR" altLang="en-US" sz="2800" kern="1200" smtClean="0">
                <a:solidFill>
                  <a:srgbClr val="C6A8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314821" y="176902"/>
            <a:ext cx="370616" cy="370616"/>
          </a:xfrm>
          <a:prstGeom prst="ellipse">
            <a:avLst/>
          </a:prstGeom>
          <a:solidFill>
            <a:srgbClr val="C6A86F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3D10A02C-11BA-4CA0-CAE8-25996D6CE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4325" y="47321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E00A67D6-4AEF-404E-B4DA-DE404FB57BCC}" type="slidenum">
              <a:rPr lang="ko-KR" altLang="en-US" smtClean="0"/>
              <a:pPr algn="l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73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LJvEIjRBSD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ehee.tistory.com/277" TargetMode="External"/><Relationship Id="rId2" Type="http://schemas.openxmlformats.org/officeDocument/2006/relationships/hyperlink" Target="https://shanepark.tistory.com/4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ev/d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0" y="100142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93365"/>
            <a:ext cx="9144000" cy="3241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6188" y="223307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4398" y="1065560"/>
            <a:ext cx="495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400" b="1" spc="-150" dirty="0" err="1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핀테크</a:t>
            </a:r>
            <a:r>
              <a:rPr lang="ko-KR" altLang="en-US" sz="54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산업 응용</a:t>
            </a: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DD1B6-FA4C-9D72-466C-4C5916DC3389}"/>
              </a:ext>
            </a:extLst>
          </p:cNvPr>
          <p:cNvSpPr txBox="1"/>
          <p:nvPr/>
        </p:nvSpPr>
        <p:spPr>
          <a:xfrm>
            <a:off x="2721130" y="3740066"/>
            <a:ext cx="3701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엄현상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교수님 강의 실습 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차시</a:t>
            </a:r>
            <a:endParaRPr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서윤형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반지훈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2022/05/10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94A9A-4ECE-9B43-4DFE-80B6DEE1C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98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1131590"/>
            <a:ext cx="8578155" cy="3456732"/>
          </a:xfrm>
        </p:spPr>
        <p:txBody>
          <a:bodyPr/>
          <a:lstStyle/>
          <a:p>
            <a:r>
              <a:rPr lang="en-US" altLang="ko-KR" dirty="0"/>
              <a:t>GOROOT</a:t>
            </a:r>
          </a:p>
          <a:p>
            <a:pPr lvl="1"/>
            <a:r>
              <a:rPr lang="en-US" altLang="ko-KR" dirty="0"/>
              <a:t>Go </a:t>
            </a:r>
            <a:r>
              <a:rPr lang="ko-KR" altLang="en-US" dirty="0"/>
              <a:t>가 설치된 디렉토리</a:t>
            </a:r>
            <a:endParaRPr lang="en-US" altLang="ko-KR" dirty="0"/>
          </a:p>
          <a:p>
            <a:pPr lvl="1"/>
            <a:r>
              <a:rPr lang="en-US" altLang="ko-KR" dirty="0"/>
              <a:t>GOROOT/bin :</a:t>
            </a:r>
            <a:r>
              <a:rPr lang="ko-KR" altLang="en-US" dirty="0"/>
              <a:t> 실행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en-US" altLang="ko-KR" dirty="0"/>
              <a:t>GOROOT/pkg : </a:t>
            </a: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GOPATH</a:t>
            </a:r>
          </a:p>
          <a:p>
            <a:pPr lvl="1"/>
            <a:r>
              <a:rPr lang="ko-KR" altLang="en-US" dirty="0"/>
              <a:t>표준 패키지 이외 패키지</a:t>
            </a:r>
            <a:endParaRPr lang="en-US" altLang="ko-KR" dirty="0"/>
          </a:p>
          <a:p>
            <a:pPr lvl="1"/>
            <a:r>
              <a:rPr lang="en-US" altLang="ko-KR" dirty="0"/>
              <a:t>Go get </a:t>
            </a:r>
            <a:r>
              <a:rPr lang="en-US" altLang="ko-KR" dirty="0" err="1"/>
              <a:t>github.com</a:t>
            </a:r>
            <a:r>
              <a:rPr lang="en-US" altLang="ko-KR" dirty="0"/>
              <a:t>/hello/package</a:t>
            </a:r>
          </a:p>
          <a:p>
            <a:pPr marL="341313" lvl="1" indent="0">
              <a:buNone/>
            </a:pPr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D127-231A-1315-F006-CC01BAEAF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9943" y="991748"/>
            <a:ext cx="4222537" cy="2516106"/>
          </a:xfrm>
        </p:spPr>
        <p:txBody>
          <a:bodyPr/>
          <a:lstStyle/>
          <a:p>
            <a:r>
              <a:rPr lang="en-KR" dirty="0"/>
              <a:t>GOPATH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dirty="0"/>
              <a:t>Echo </a:t>
            </a:r>
            <a:r>
              <a:rPr lang="en-US" altLang="ko-KR" dirty="0"/>
              <a:t>$GOPATH</a:t>
            </a:r>
            <a:endParaRPr lang="en-KR" dirty="0"/>
          </a:p>
          <a:p>
            <a:endParaRPr lang="en-US" altLang="ko-KR" dirty="0"/>
          </a:p>
          <a:p>
            <a:r>
              <a:rPr lang="en-KR" dirty="0"/>
              <a:t>GOPATH/src </a:t>
            </a:r>
            <a:r>
              <a:rPr lang="ko-KR" altLang="en-US" dirty="0"/>
              <a:t>에 모든 </a:t>
            </a:r>
            <a:r>
              <a:rPr lang="en-US" altLang="ko-KR" dirty="0"/>
              <a:t>     </a:t>
            </a:r>
            <a:r>
              <a:rPr lang="ko-KR" altLang="en-US" dirty="0"/>
              <a:t> 소스 코드가 </a:t>
            </a:r>
            <a:r>
              <a:rPr lang="ko-KR" altLang="en-US" dirty="0" err="1"/>
              <a:t>존재해야한다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43ABF1-C0EB-0742-A0BB-6CE01C22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5" y="991748"/>
            <a:ext cx="4454706" cy="369360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F031D-03A5-AB49-A450-C413DC2CC358}"/>
              </a:ext>
            </a:extLst>
          </p:cNvPr>
          <p:cNvSpPr txBox="1">
            <a:spLocks/>
          </p:cNvSpPr>
          <p:nvPr/>
        </p:nvSpPr>
        <p:spPr>
          <a:xfrm>
            <a:off x="4688288" y="2141789"/>
            <a:ext cx="4222537" cy="859922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arenR"/>
              <a:defRPr sz="2400" b="1" kern="1200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Calibri" panose="020F0502020204030204" pitchFamily="34" charset="0"/>
              <a:buChar char="&gt;"/>
              <a:defRPr sz="2000" b="1" kern="1200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7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600" b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61766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»"/>
              <a:defRPr sz="1600" b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0"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581591-4611-D139-7BA7-6D0F679F8593}"/>
              </a:ext>
            </a:extLst>
          </p:cNvPr>
          <p:cNvSpPr/>
          <p:nvPr/>
        </p:nvSpPr>
        <p:spPr>
          <a:xfrm>
            <a:off x="3096000" y="3708000"/>
            <a:ext cx="900000" cy="288032"/>
          </a:xfrm>
          <a:prstGeom prst="rect">
            <a:avLst/>
          </a:prstGeom>
          <a:solidFill>
            <a:srgbClr val="D8F8FE"/>
          </a:solidFill>
          <a:ln>
            <a:solidFill>
              <a:srgbClr val="D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D0B5B-B702-58FA-6E0C-A9D76E69F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31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Go </a:t>
            </a:r>
            <a:r>
              <a:rPr lang="ko-KR" altLang="en-US" dirty="0"/>
              <a:t>지원 통합 개발 환경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err="1"/>
              <a:t>GoLand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err="1"/>
              <a:t>VSCode</a:t>
            </a:r>
            <a:r>
              <a:rPr lang="ko-KR" altLang="en-US" dirty="0"/>
              <a:t> </a:t>
            </a:r>
            <a:r>
              <a:rPr lang="en-US" b="0" u="sng" dirty="0">
                <a:hlinkClick r:id="rId2"/>
              </a:rPr>
              <a:t>https://code.visualstudio.com/download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온라인 실행 환경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/languages/go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90E8F-8C2D-51D7-D0D3-B981A5FD7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08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VSCode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Ctrl + Shift + 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1DBB7A-127A-4CC7-D3CC-B5D8614F4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" y="1784234"/>
            <a:ext cx="9144000" cy="32103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6BFC4-1991-6995-D2CE-C5AA38BFC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90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VSCode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C12731-3E8F-C58D-4C76-5428414AB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" y="1725706"/>
            <a:ext cx="9144000" cy="3417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750DF-8FCF-DEEA-B050-AD6B2598B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$GOPATH/</a:t>
            </a:r>
            <a:r>
              <a:rPr lang="en-US" altLang="ko-KR" dirty="0" err="1"/>
              <a:t>src</a:t>
            </a:r>
            <a:r>
              <a:rPr lang="en-US" altLang="ko-KR" dirty="0"/>
              <a:t>/ </a:t>
            </a:r>
            <a:r>
              <a:rPr lang="ko-KR" altLang="en-US" dirty="0"/>
              <a:t>아래에 </a:t>
            </a:r>
            <a:r>
              <a:rPr lang="en-US" altLang="ko-KR" dirty="0" err="1"/>
              <a:t>main.go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VSCode</a:t>
            </a:r>
            <a:r>
              <a:rPr lang="ko-KR" altLang="en-US" dirty="0"/>
              <a:t> 열면 </a:t>
            </a:r>
            <a:r>
              <a:rPr lang="en-US" altLang="ko-KR" dirty="0"/>
              <a:t>missing tools </a:t>
            </a:r>
            <a:r>
              <a:rPr lang="ko-KR" altLang="en-US" dirty="0" err="1"/>
              <a:t>를</a:t>
            </a:r>
            <a:r>
              <a:rPr lang="ko-KR" altLang="en-US" dirty="0"/>
              <a:t> 설치하라는 메세지가 나옴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AB1FEB5-B957-ED28-BB91-4E9BF99A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95686"/>
            <a:ext cx="4752528" cy="28835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DBE1B-FF32-9BF5-FF83-0C7C53894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4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컴파일과 동시에 실행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 run </a:t>
            </a:r>
            <a:r>
              <a:rPr lang="en-US" dirty="0" err="1"/>
              <a:t>main.go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실행파일</a:t>
            </a:r>
            <a:r>
              <a:rPr lang="en-US" altLang="ko-KR" dirty="0"/>
              <a:t>.exe </a:t>
            </a:r>
            <a:r>
              <a:rPr lang="ko-KR" altLang="en-US" dirty="0"/>
              <a:t>생성 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go build </a:t>
            </a:r>
            <a:r>
              <a:rPr lang="en-US" dirty="0" err="1"/>
              <a:t>main.go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Go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7CA52-F436-EC54-46F3-F2D980F49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45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Hello go!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Go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6DD4B8-AEFF-EA8B-7442-1CD7848F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4" y="1635646"/>
            <a:ext cx="8829675" cy="20441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B4BF7-7119-90DF-BC81-D5A7152F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2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CD43-19B1-440D-49F3-7DFE9513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08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변수의 선언 </a:t>
            </a:r>
            <a:r>
              <a:rPr lang="en-US" altLang="ko-KR" dirty="0"/>
              <a:t>:=</a:t>
            </a:r>
          </a:p>
          <a:p>
            <a:pPr lvl="1"/>
            <a:r>
              <a:rPr lang="ko-KR" altLang="en-US" dirty="0"/>
              <a:t>자동 타입 지정됨</a:t>
            </a:r>
            <a:endParaRPr lang="en-US" altLang="ko-KR" dirty="0"/>
          </a:p>
          <a:p>
            <a:pPr lvl="1"/>
            <a:r>
              <a:rPr lang="ko-KR" altLang="en-US" dirty="0"/>
              <a:t>함수 안에서만 동작</a:t>
            </a:r>
            <a:endParaRPr lang="en-US" altLang="ko-KR" dirty="0"/>
          </a:p>
          <a:p>
            <a:pPr lvl="1"/>
            <a:r>
              <a:rPr lang="ko-KR" altLang="en-US" dirty="0"/>
              <a:t>전역변수는 불가능  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BF58C-29A2-566E-3CA0-2BEFB9A15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075806"/>
            <a:ext cx="8610600" cy="914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8199A-8692-19AE-3CB1-ED3F7803B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24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9296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Calibri" panose="020F0502020204030204" pitchFamily="34" charset="0"/>
              </a:rPr>
              <a:t> 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20538"/>
            <a:ext cx="9144000" cy="102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5926" y="-1922368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3528" y="135672"/>
            <a:ext cx="2068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800" b="1" spc="-150" dirty="0">
              <a:solidFill>
                <a:srgbClr val="C6A86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593811" y="1424444"/>
            <a:ext cx="795637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Go install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Hello Go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자료형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동시성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디비</a:t>
            </a: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연동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 통신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테스팅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87E70C-3B0A-C10E-8F7B-BC2753464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60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` `</a:t>
            </a:r>
          </a:p>
          <a:p>
            <a:pPr lvl="1"/>
            <a:r>
              <a:rPr lang="ko-KR" altLang="en-US" dirty="0"/>
              <a:t>복수 라인의 문자열을 표현</a:t>
            </a:r>
            <a:endParaRPr lang="en-US" altLang="ko-KR" dirty="0"/>
          </a:p>
          <a:p>
            <a:pPr lvl="1"/>
            <a:r>
              <a:rPr lang="en-US" dirty="0"/>
              <a:t>Raw String </a:t>
            </a:r>
            <a:r>
              <a:rPr lang="ko-KR" altLang="en-US" dirty="0"/>
              <a:t>그대로의 값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문자열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복수 라인에 걸쳐 쓸 수 없으며</a:t>
            </a:r>
            <a:r>
              <a:rPr lang="en-US" altLang="ko-KR" dirty="0"/>
              <a:t>, </a:t>
            </a:r>
            <a:r>
              <a:rPr lang="ko-KR" altLang="en-US" dirty="0"/>
              <a:t>인용부호 안의 </a:t>
            </a:r>
            <a:r>
              <a:rPr lang="en-US" dirty="0"/>
              <a:t>Escape</a:t>
            </a:r>
            <a:r>
              <a:rPr lang="en-US" altLang="ko-KR" dirty="0"/>
              <a:t>(\n,\t…) </a:t>
            </a:r>
            <a:r>
              <a:rPr lang="en-US" dirty="0"/>
              <a:t>         </a:t>
            </a:r>
            <a:r>
              <a:rPr lang="ko-KR" altLang="en-US" dirty="0"/>
              <a:t>문자열들은 특별한 의미로 해석</a:t>
            </a:r>
            <a:endParaRPr lang="en-US" altLang="ko-KR" dirty="0"/>
          </a:p>
          <a:p>
            <a:pPr lvl="1"/>
            <a:r>
              <a:rPr lang="ko-KR" altLang="en-US" dirty="0"/>
              <a:t>문자열을 여러 라인에 걸쳐 쓰기 위해서는 </a:t>
            </a:r>
            <a:r>
              <a:rPr lang="en-US" altLang="ko-KR" dirty="0"/>
              <a:t>+ </a:t>
            </a:r>
            <a:r>
              <a:rPr lang="ko-KR" altLang="en-US" dirty="0"/>
              <a:t>연산자를 이용해 결합하여 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B60AE-7DAB-0ADE-D473-3BDFB7E18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71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EAFE4F-1D09-817C-A02B-39FFEC92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1671"/>
            <a:ext cx="6101941" cy="43813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52245-F2D0-4CC9-DF1B-0A6FBCE63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18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변수의 선언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타입 명시적으로 선언</a:t>
            </a:r>
            <a:endParaRPr lang="en-US" dirty="0"/>
          </a:p>
          <a:p>
            <a:pPr lvl="1"/>
            <a:r>
              <a:rPr lang="ko-KR" altLang="en-US" dirty="0"/>
              <a:t>변수를 선언하면서 초기값을 지정하지 않으면</a:t>
            </a:r>
            <a:r>
              <a:rPr lang="en-US" altLang="ko-KR" dirty="0"/>
              <a:t>, </a:t>
            </a:r>
            <a:r>
              <a:rPr lang="en-US" dirty="0"/>
              <a:t>Go</a:t>
            </a:r>
            <a:r>
              <a:rPr lang="ko-KR" altLang="en-US" dirty="0"/>
              <a:t>는 </a:t>
            </a:r>
            <a:r>
              <a:rPr lang="en-US" dirty="0"/>
              <a:t>Zero Value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      </a:t>
            </a:r>
            <a:r>
              <a:rPr lang="ko-KR" altLang="en-US" dirty="0"/>
              <a:t>기본적으로 할당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숫자형에는 </a:t>
            </a:r>
            <a:r>
              <a:rPr lang="en-US" altLang="ko-KR" dirty="0"/>
              <a:t>0, </a:t>
            </a:r>
            <a:r>
              <a:rPr lang="en-US" dirty="0"/>
              <a:t>bool </a:t>
            </a:r>
            <a:r>
              <a:rPr lang="ko-KR" altLang="en-US" dirty="0"/>
              <a:t>타입에는 </a:t>
            </a:r>
            <a:r>
              <a:rPr lang="en-US" dirty="0"/>
              <a:t>false, </a:t>
            </a:r>
            <a:r>
              <a:rPr lang="ko-KR" altLang="en-US" dirty="0"/>
              <a:t>그리고 </a:t>
            </a:r>
            <a:r>
              <a:rPr lang="en-US" dirty="0"/>
              <a:t>string </a:t>
            </a:r>
            <a:r>
              <a:rPr lang="ko-KR" altLang="en-US" dirty="0"/>
              <a:t>형에는 </a:t>
            </a:r>
            <a:r>
              <a:rPr lang="en-US" altLang="ko-KR" dirty="0"/>
              <a:t>                "" (</a:t>
            </a:r>
            <a:r>
              <a:rPr lang="ko-KR" altLang="en-US" dirty="0"/>
              <a:t>빈문자열</a:t>
            </a:r>
            <a:r>
              <a:rPr lang="en-US" altLang="ko-KR" dirty="0"/>
              <a:t>)</a:t>
            </a:r>
            <a:r>
              <a:rPr lang="ko-KR" altLang="en-US" dirty="0"/>
              <a:t>을 할당</a:t>
            </a:r>
            <a:endParaRPr lang="en-US" altLang="ko-KR" dirty="0"/>
          </a:p>
          <a:p>
            <a:pPr lvl="1"/>
            <a:r>
              <a:rPr lang="ko-KR" altLang="en-US" dirty="0"/>
              <a:t>선언 후 값 변경 가능 여부에 따라 </a:t>
            </a:r>
            <a:r>
              <a:rPr lang="en-US" altLang="ko-KR" dirty="0"/>
              <a:t>const </a:t>
            </a:r>
            <a:r>
              <a:rPr lang="ko-KR" altLang="en-US" dirty="0"/>
              <a:t>혹은 </a:t>
            </a:r>
            <a:r>
              <a:rPr lang="en-US" altLang="ko-KR" dirty="0"/>
              <a:t>var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859E-3641-B2FA-EB72-55E55609B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0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constant </a:t>
            </a:r>
            <a:r>
              <a:rPr lang="ko-KR" altLang="en-US" dirty="0"/>
              <a:t>는 변경 불가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 </a:t>
            </a:r>
            <a:r>
              <a:rPr lang="ko-KR" altLang="en-US" dirty="0"/>
              <a:t>는 변경 가능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9E0A69-B8E8-C904-9117-9916B1DAC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9622"/>
            <a:ext cx="6273800" cy="14732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1DF7319-F1D6-250F-9BFC-D88B29C9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2" y="3655834"/>
            <a:ext cx="6134100" cy="1384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6455C-4D21-4885-4629-000A8328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073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타입 변환</a:t>
            </a:r>
            <a:endParaRPr lang="en-US" altLang="ko-KR" dirty="0"/>
          </a:p>
          <a:p>
            <a:pPr lvl="1"/>
            <a:r>
              <a:rPr lang="ko-KR" altLang="en-US" dirty="0"/>
              <a:t>암묵적으로 일어나지 않음</a:t>
            </a:r>
            <a:endParaRPr lang="en-US" altLang="ko-KR" dirty="0"/>
          </a:p>
          <a:p>
            <a:pPr lvl="1"/>
            <a:r>
              <a:rPr lang="ko-KR" altLang="en-US" dirty="0"/>
              <a:t>명시적으로 변환 필수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00EB3FE-14FA-B9EB-643E-73BCD79A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851670"/>
            <a:ext cx="5064224" cy="30490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4329B-1E1B-EE9E-A9CD-28C4E8DBA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3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와 동일하게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7590C-39E1-5DBA-3D2C-5A3B2D22A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51670"/>
            <a:ext cx="8534400" cy="294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746D4-6135-6352-E1CC-99B51DDD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44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연속적인 메모리 공간에 동일한 타입의 </a:t>
            </a:r>
            <a:r>
              <a:rPr lang="ko-KR" altLang="en-US" dirty="0" err="1"/>
              <a:t>데이타를</a:t>
            </a:r>
            <a:r>
              <a:rPr lang="ko-KR" altLang="en-US" dirty="0"/>
              <a:t> 순서적으로 저장하는 </a:t>
            </a:r>
            <a:r>
              <a:rPr lang="en-US" altLang="ko-KR" dirty="0"/>
              <a:t>  </a:t>
            </a:r>
            <a:r>
              <a:rPr lang="ko-KR" altLang="en-US" dirty="0"/>
              <a:t>자료구조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98A8C9-72E8-A461-A65C-A16180709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02" y="2139702"/>
            <a:ext cx="6540500" cy="274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196C1-87A0-79AB-CB12-0842B202C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69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Slice</a:t>
            </a:r>
          </a:p>
          <a:p>
            <a:pPr lvl="1"/>
            <a:r>
              <a:rPr lang="ko-KR" altLang="en-US" dirty="0"/>
              <a:t>가변형 데이터 배열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C66D5298-5870-73DF-6466-EFC978D8E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32" y="2211710"/>
            <a:ext cx="6910536" cy="16542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6476D-4A2B-A854-7A33-1CF08859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57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Maps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(</a:t>
            </a:r>
            <a:r>
              <a:rPr lang="en-US" dirty="0"/>
              <a:t>Key)</a:t>
            </a:r>
            <a:r>
              <a:rPr lang="ko-KR" altLang="en-US" dirty="0"/>
              <a:t>에 대응하는 값</a:t>
            </a:r>
            <a:r>
              <a:rPr lang="en-US" altLang="ko-KR" dirty="0"/>
              <a:t>(</a:t>
            </a:r>
            <a:r>
              <a:rPr lang="en-US" dirty="0"/>
              <a:t>Value)</a:t>
            </a:r>
            <a:r>
              <a:rPr lang="ko-KR" altLang="en-US" dirty="0"/>
              <a:t>을 신속히 찾는 해시테이블</a:t>
            </a:r>
            <a:r>
              <a:rPr lang="en-US" altLang="ko-KR" dirty="0"/>
              <a:t>(</a:t>
            </a:r>
            <a:r>
              <a:rPr lang="en-US" dirty="0"/>
              <a:t>Hash table)</a:t>
            </a:r>
            <a:r>
              <a:rPr lang="ko-KR" altLang="en-US" dirty="0"/>
              <a:t>을 구현한 자료구조</a:t>
            </a:r>
          </a:p>
          <a:p>
            <a:pPr lvl="1"/>
            <a:r>
              <a:rPr lang="en-US" dirty="0"/>
              <a:t>make() </a:t>
            </a:r>
            <a:r>
              <a:rPr lang="ko-KR" altLang="en-US" dirty="0"/>
              <a:t>함수를 써서</a:t>
            </a:r>
            <a:r>
              <a:rPr lang="en-US" altLang="ko-KR" dirty="0"/>
              <a:t> </a:t>
            </a:r>
            <a:r>
              <a:rPr lang="ko-KR" altLang="en-US" dirty="0"/>
              <a:t>초기화 가능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7AE776-4BAF-D583-DE6F-85D046733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0" y="2497978"/>
            <a:ext cx="8161660" cy="25421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BFE3E-486B-9FB7-A2E4-CA1FA0284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63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쓰지 않는 변수는 에러가 뜸</a:t>
            </a:r>
            <a:endParaRPr lang="en-US" altLang="ko-KR" dirty="0"/>
          </a:p>
          <a:p>
            <a:pPr lvl="1"/>
            <a:r>
              <a:rPr lang="en-US" altLang="ko-KR" dirty="0"/>
              <a:t>_</a:t>
            </a:r>
            <a:r>
              <a:rPr lang="ko-KR" altLang="en-US" dirty="0"/>
              <a:t> 로 </a:t>
            </a:r>
            <a:r>
              <a:rPr lang="ko-KR" altLang="en-US" dirty="0" err="1"/>
              <a:t>선언해줘야함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8F5515-2C46-5551-7A73-B8DDCBB3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9829"/>
            <a:ext cx="6987232" cy="30903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C7134-5E10-147D-7A42-4D29E048B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18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dirty="0"/>
              <a:t>오늘은 앞으로의 수업 실습 진행에 무리가 없도록</a:t>
            </a:r>
            <a:r>
              <a:rPr lang="en-US" altLang="ko-KR" dirty="0"/>
              <a:t>,</a:t>
            </a:r>
          </a:p>
          <a:p>
            <a:pPr marL="0" indent="0" algn="ctr">
              <a:buNone/>
            </a:pPr>
            <a:r>
              <a:rPr lang="ko-KR" altLang="en-US" dirty="0"/>
              <a:t>프로그래밍 언어 </a:t>
            </a:r>
            <a:r>
              <a:rPr lang="en-US" altLang="ko-KR" dirty="0"/>
              <a:t>Go </a:t>
            </a:r>
            <a:r>
              <a:rPr lang="ko-KR" altLang="en-US" dirty="0"/>
              <a:t>에 대해 학습하겠습니다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들어가며</a:t>
            </a:r>
            <a:r>
              <a:rPr lang="en-US" altLang="ko-KR" dirty="0"/>
              <a:t>,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8A5D0-0797-941E-B4D7-F1C97E41D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09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704048"/>
            <a:ext cx="8641655" cy="3816350"/>
          </a:xfrm>
        </p:spPr>
        <p:txBody>
          <a:bodyPr/>
          <a:lstStyle/>
          <a:p>
            <a:r>
              <a:rPr lang="ko-KR" altLang="en-US" dirty="0"/>
              <a:t>구조체</a:t>
            </a:r>
            <a:endParaRPr lang="en-US" altLang="ko-KR" dirty="0"/>
          </a:p>
          <a:p>
            <a:pPr lvl="1"/>
            <a:r>
              <a:rPr lang="ko-KR" altLang="en-US" dirty="0"/>
              <a:t>이름이 지정된 필드가 포함된 타입</a:t>
            </a:r>
            <a:endParaRPr lang="en-US" altLang="ko-KR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en-KR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F97E41-6F38-7397-3C35-366A19488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1863"/>
            <a:ext cx="7186042" cy="33892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28B48-C79C-7DB4-FAFC-C0F5CE77A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27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표준 라이브러리 패키지</a:t>
            </a:r>
          </a:p>
          <a:p>
            <a:pPr lvl="1"/>
            <a:r>
              <a:rPr lang="ko-KR" altLang="en-US" dirty="0"/>
              <a:t>표준 라이브러리 패키지들은 </a:t>
            </a:r>
            <a:r>
              <a:rPr lang="en-US" dirty="0"/>
              <a:t>GOROOT/pkg </a:t>
            </a:r>
            <a:r>
              <a:rPr lang="ko-KR" altLang="en-US" dirty="0"/>
              <a:t>안에 존재</a:t>
            </a:r>
          </a:p>
          <a:p>
            <a:r>
              <a:rPr lang="en-US" dirty="0"/>
              <a:t>main package</a:t>
            </a:r>
          </a:p>
          <a:p>
            <a:pPr lvl="1"/>
            <a:r>
              <a:rPr lang="en-US" dirty="0"/>
              <a:t>"main" </a:t>
            </a:r>
            <a:r>
              <a:rPr lang="ko-KR" altLang="en-US" dirty="0"/>
              <a:t>이라고 명명된 패키지는 </a:t>
            </a:r>
            <a:r>
              <a:rPr lang="en-US" dirty="0"/>
              <a:t>Go Compiler</a:t>
            </a:r>
            <a:r>
              <a:rPr lang="ko-KR" altLang="en-US" dirty="0"/>
              <a:t>에 의해 공유 라이브러리가 아닌 실행</a:t>
            </a:r>
            <a:r>
              <a:rPr lang="en-US" altLang="ko-KR" dirty="0"/>
              <a:t>(</a:t>
            </a:r>
            <a:r>
              <a:rPr lang="en-US" dirty="0"/>
              <a:t>executable) </a:t>
            </a:r>
            <a:r>
              <a:rPr lang="ko-KR" altLang="en-US" dirty="0"/>
              <a:t>프로그램이 됨</a:t>
            </a:r>
            <a:endParaRPr lang="en-US" altLang="ko-KR" dirty="0"/>
          </a:p>
          <a:p>
            <a:pPr lvl="1"/>
            <a:r>
              <a:rPr lang="en-US" dirty="0"/>
              <a:t>main </a:t>
            </a:r>
            <a:r>
              <a:rPr lang="ko-KR" altLang="en-US" dirty="0"/>
              <a:t>패키지 안의 </a:t>
            </a:r>
            <a:r>
              <a:rPr lang="en-US" dirty="0"/>
              <a:t>main() </a:t>
            </a:r>
            <a:r>
              <a:rPr lang="ko-KR" altLang="en-US" dirty="0"/>
              <a:t>함수가 프로그램의 시작점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dirty="0"/>
              <a:t>Entry Point</a:t>
            </a:r>
            <a:r>
              <a:rPr lang="ko-KR" altLang="en-US" dirty="0"/>
              <a:t>임</a:t>
            </a:r>
            <a:endParaRPr lang="en-US" dirty="0"/>
          </a:p>
          <a:p>
            <a:pPr lvl="1"/>
            <a:r>
              <a:rPr lang="ko-KR" altLang="en-US" dirty="0"/>
              <a:t>패키지를 공유 라이브러리로 만들 때에는</a:t>
            </a:r>
            <a:r>
              <a:rPr lang="en-US" altLang="ko-KR" dirty="0"/>
              <a:t>, </a:t>
            </a:r>
            <a:r>
              <a:rPr lang="en-US" dirty="0"/>
              <a:t>main </a:t>
            </a:r>
            <a:r>
              <a:rPr lang="ko-KR" altLang="en-US" dirty="0"/>
              <a:t>패키지나 </a:t>
            </a:r>
            <a:r>
              <a:rPr lang="en-US" dirty="0"/>
              <a:t>main </a:t>
            </a:r>
            <a:r>
              <a:rPr lang="ko-KR" altLang="en-US" dirty="0"/>
              <a:t>함수를 사용해서는 안 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 package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55A4-D0CE-C68C-7553-4E4C57B35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293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Import</a:t>
            </a:r>
          </a:p>
          <a:p>
            <a:pPr lvl="1"/>
            <a:r>
              <a:rPr lang="ko-KR" altLang="en-US" dirty="0"/>
              <a:t>표준 패키지는 </a:t>
            </a:r>
            <a:r>
              <a:rPr lang="en-US" dirty="0"/>
              <a:t>GOROOT/pkg </a:t>
            </a:r>
            <a:r>
              <a:rPr lang="ko-KR" altLang="en-US" dirty="0"/>
              <a:t>에서 찾음</a:t>
            </a:r>
          </a:p>
          <a:p>
            <a:pPr lvl="1"/>
            <a:r>
              <a:rPr lang="ko-KR" altLang="en-US" dirty="0"/>
              <a:t>사용자 패키지나 </a:t>
            </a:r>
            <a:r>
              <a:rPr lang="en-US" altLang="ko-KR" dirty="0"/>
              <a:t>3</a:t>
            </a:r>
            <a:r>
              <a:rPr lang="en-US" dirty="0"/>
              <a:t>rd Party </a:t>
            </a:r>
            <a:r>
              <a:rPr lang="ko-KR" altLang="en-US" dirty="0"/>
              <a:t>패키지의 경우 </a:t>
            </a:r>
            <a:r>
              <a:rPr lang="en-US" dirty="0"/>
              <a:t>GOPATH/pkg </a:t>
            </a:r>
            <a:r>
              <a:rPr lang="ko-KR" altLang="en-US" dirty="0"/>
              <a:t>에서 패키지를 찾음</a:t>
            </a:r>
            <a:endParaRPr lang="en-US" altLang="ko-KR" dirty="0"/>
          </a:p>
          <a:p>
            <a:pPr lvl="1"/>
            <a:r>
              <a:rPr lang="en-US" altLang="ko-KR" dirty="0"/>
              <a:t>Relative import </a:t>
            </a:r>
            <a:r>
              <a:rPr lang="ko-KR" altLang="en-US" dirty="0"/>
              <a:t>가 없음</a:t>
            </a:r>
            <a:endParaRPr lang="en-US" altLang="ko-KR" dirty="0"/>
          </a:p>
          <a:p>
            <a:pPr lvl="2"/>
            <a:r>
              <a:rPr lang="en-US" altLang="ko-KR" dirty="0"/>
              <a:t>Import “../p/test”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 package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2481-5CEC-A70D-161A-880BB6CD7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68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사용자 정의 패키지 생성</a:t>
            </a:r>
            <a:endParaRPr lang="en-US" altLang="ko-KR" dirty="0"/>
          </a:p>
          <a:p>
            <a:pPr lvl="1"/>
            <a:r>
              <a:rPr lang="ko-KR" altLang="en-US" dirty="0"/>
              <a:t>하나의 서브 폴더안에 있는 </a:t>
            </a:r>
            <a:r>
              <a:rPr lang="en-US" altLang="ko-KR" dirty="0"/>
              <a:t>.</a:t>
            </a:r>
            <a:r>
              <a:rPr lang="en-US" dirty="0"/>
              <a:t>go </a:t>
            </a:r>
            <a:r>
              <a:rPr lang="ko-KR" altLang="en-US" dirty="0"/>
              <a:t>파일들은 동일한 패키지명을 가짐</a:t>
            </a:r>
            <a:endParaRPr lang="en-US" altLang="ko-KR" dirty="0"/>
          </a:p>
          <a:p>
            <a:pPr lvl="1"/>
            <a:r>
              <a:rPr lang="ko-KR" altLang="en-US" dirty="0"/>
              <a:t>패키지명은 해당 폴더의 이름과 같게 함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폴더에 있는 여러 *</a:t>
            </a:r>
            <a:r>
              <a:rPr lang="en-US" altLang="ko-KR" dirty="0"/>
              <a:t>.</a:t>
            </a:r>
            <a:r>
              <a:rPr lang="en-US" dirty="0"/>
              <a:t>go </a:t>
            </a:r>
            <a:r>
              <a:rPr lang="ko-KR" altLang="en-US" dirty="0"/>
              <a:t>파일들의 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결과인</a:t>
            </a:r>
            <a:r>
              <a:rPr lang="en-US" altLang="ko-KR" dirty="0"/>
              <a:t>) </a:t>
            </a:r>
            <a:r>
              <a:rPr lang="ko-KR" altLang="en-US" dirty="0"/>
              <a:t>해당 </a:t>
            </a:r>
            <a:r>
              <a:rPr lang="en-US" altLang="ko-KR" dirty="0"/>
              <a:t>obj    </a:t>
            </a:r>
            <a:r>
              <a:rPr lang="ko-KR" altLang="en-US" dirty="0"/>
              <a:t>파일들이 하나의 패키지로 묶임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 package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C4E3-21CB-2370-9018-DDC10331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324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Scope</a:t>
            </a:r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en-US" dirty="0"/>
              <a:t>Identifier)</a:t>
            </a:r>
            <a:r>
              <a:rPr lang="ko-KR" altLang="en-US" dirty="0"/>
              <a:t>이 </a:t>
            </a:r>
            <a:r>
              <a:rPr lang="ko-KR" altLang="en-US" dirty="0" err="1"/>
              <a:t>첫문자를</a:t>
            </a:r>
            <a:r>
              <a:rPr lang="ko-KR" altLang="en-US" dirty="0"/>
              <a:t> 대문자로 시작하면 이는 </a:t>
            </a:r>
            <a:r>
              <a:rPr lang="en-US" dirty="0"/>
              <a:t>public 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패키지 외부에서 이들을 호출 및 사용 가능</a:t>
            </a:r>
            <a:endParaRPr lang="en-US" altLang="ko-KR" dirty="0"/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이름이 소문자로 시작하면 이는 </a:t>
            </a:r>
            <a:r>
              <a:rPr lang="en-US" dirty="0"/>
              <a:t>non-public </a:t>
            </a:r>
            <a:r>
              <a:rPr lang="ko-KR" altLang="en-US" dirty="0" err="1"/>
              <a:t>으로</a:t>
            </a:r>
            <a:r>
              <a:rPr lang="ko-KR" altLang="en-US" dirty="0"/>
              <a:t> 패키지 내부에서만 사용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 package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F1D27-86C0-74BF-2143-BD6D6F03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514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함수의 선언</a:t>
            </a:r>
            <a:endParaRPr lang="en-US" altLang="ko-KR" dirty="0"/>
          </a:p>
          <a:p>
            <a:pPr lvl="1"/>
            <a:r>
              <a:rPr lang="en-US" altLang="ko-KR" dirty="0" err="1"/>
              <a:t>func</a:t>
            </a:r>
            <a:r>
              <a:rPr lang="en-US" altLang="ko-KR" dirty="0"/>
              <a:t> </a:t>
            </a:r>
            <a:r>
              <a:rPr lang="ko-KR" altLang="en-US" dirty="0" err="1"/>
              <a:t>함수명</a:t>
            </a:r>
            <a:r>
              <a:rPr lang="en-US" altLang="ko-KR" dirty="0"/>
              <a:t>(param)(return){…}</a:t>
            </a:r>
          </a:p>
          <a:p>
            <a:pPr lvl="1"/>
            <a:r>
              <a:rPr lang="ko-KR" altLang="en-US" dirty="0"/>
              <a:t>다양한 수의 파라미터 전달 가능 </a:t>
            </a:r>
            <a:r>
              <a:rPr lang="en-US" altLang="ko-KR" dirty="0"/>
              <a:t>(</a:t>
            </a:r>
            <a:r>
              <a:rPr lang="ko-KR" altLang="en-US" dirty="0"/>
              <a:t>가변 인자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메소드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BA9EA022-FFF4-4CB8-C98C-62086B1E4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211710"/>
            <a:ext cx="7972425" cy="18845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9AAD-8651-879B-2640-5441CA63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97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함수의 리턴</a:t>
            </a:r>
            <a:endParaRPr lang="en-US" altLang="ko-KR" dirty="0"/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을 </a:t>
            </a:r>
            <a:r>
              <a:rPr lang="ko-KR" altLang="en-US" dirty="0" err="1"/>
              <a:t>여러개</a:t>
            </a:r>
            <a:r>
              <a:rPr lang="ko-KR" altLang="en-US" dirty="0"/>
              <a:t> 해줄 수도 있음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메소드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6D2AE4-1393-AA4A-4546-3C0FF7A86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37126"/>
            <a:ext cx="8496150" cy="313016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B885B8-5353-B685-C008-1797EBD2B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01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함수의 종료</a:t>
            </a:r>
            <a:endParaRPr lang="en-US" altLang="ko-KR" dirty="0"/>
          </a:p>
          <a:p>
            <a:pPr lvl="1"/>
            <a:r>
              <a:rPr lang="en-US" altLang="ko-KR" dirty="0"/>
              <a:t>defer ...</a:t>
            </a:r>
          </a:p>
          <a:p>
            <a:pPr lvl="1"/>
            <a:r>
              <a:rPr lang="en-US" dirty="0"/>
              <a:t>Close </a:t>
            </a:r>
            <a:r>
              <a:rPr lang="ko-KR" altLang="en-US" dirty="0"/>
              <a:t>호출을 </a:t>
            </a:r>
            <a:r>
              <a:rPr lang="en-US" dirty="0"/>
              <a:t>Open </a:t>
            </a:r>
            <a:r>
              <a:rPr lang="ko-KR" altLang="en-US" dirty="0"/>
              <a:t>호출 가까이에 둬서 이해하기가 쉬움</a:t>
            </a:r>
            <a:endParaRPr lang="en-US" altLang="ko-KR" dirty="0"/>
          </a:p>
          <a:p>
            <a:pPr lvl="1"/>
            <a:r>
              <a:rPr lang="ko-KR" altLang="en-US" dirty="0"/>
              <a:t>지연된 함수는 런타임 패닉이 일어나더라도 실행됨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메소드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4BFB224-9D13-B9A4-9D01-A8DF3CE8C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89" y="2571750"/>
            <a:ext cx="6730926" cy="23982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DC65E-57E8-FDAC-CC49-67BE0CCC4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003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익명함수</a:t>
            </a:r>
            <a:endParaRPr lang="en-US" altLang="ko-KR" dirty="0"/>
          </a:p>
          <a:p>
            <a:pPr lvl="1"/>
            <a:r>
              <a:rPr lang="ko-KR" altLang="en-US" dirty="0"/>
              <a:t>함수 전체를 변수에 할당하거나 </a:t>
            </a:r>
            <a:r>
              <a:rPr lang="ko-KR" altLang="en-US" dirty="0" err="1"/>
              <a:t>다른함수</a:t>
            </a:r>
            <a:r>
              <a:rPr lang="ko-KR" altLang="en-US" dirty="0"/>
              <a:t> 파라미터에 직접 정의되어 </a:t>
            </a:r>
            <a:r>
              <a:rPr lang="en-US" altLang="ko-KR" dirty="0"/>
              <a:t>     </a:t>
            </a:r>
            <a:r>
              <a:rPr lang="ko-KR" altLang="en-US" dirty="0"/>
              <a:t>사용됨</a:t>
            </a:r>
          </a:p>
          <a:p>
            <a:pPr lvl="1"/>
            <a:r>
              <a:rPr lang="ko-KR" altLang="en-US" dirty="0"/>
              <a:t>변수명이 함수명과 같이 취급되어 변수명으로 함수 호출</a:t>
            </a:r>
          </a:p>
          <a:p>
            <a:pPr lvl="1"/>
            <a:r>
              <a:rPr lang="ko-KR" altLang="en-US" dirty="0"/>
              <a:t>바로 실행을 원한다면 </a:t>
            </a:r>
            <a:r>
              <a:rPr lang="en-US" altLang="ko-KR" dirty="0" err="1"/>
              <a:t>f</a:t>
            </a:r>
            <a:r>
              <a:rPr lang="en-US" dirty="0" err="1"/>
              <a:t>unc</a:t>
            </a:r>
            <a:r>
              <a:rPr lang="en-US" dirty="0"/>
              <a:t>(){…}()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메소드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KR" dirty="0"/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86AA644-4555-8902-403F-CD41AF92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075806"/>
            <a:ext cx="9093200" cy="147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96E3A-9FA8-01A5-9E24-2F62FEC0D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59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새 디렉토리에 </a:t>
            </a:r>
            <a:r>
              <a:rPr lang="en-US" altLang="ko-KR" dirty="0"/>
              <a:t>Go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1"/>
            <a:r>
              <a:rPr lang="en-US" altLang="ko-KR" dirty="0" err="1"/>
              <a:t>mypackage</a:t>
            </a:r>
            <a:r>
              <a:rPr lang="en-US" altLang="ko-KR" dirty="0"/>
              <a:t>/</a:t>
            </a:r>
            <a:r>
              <a:rPr lang="en-US" altLang="ko-KR" dirty="0" err="1"/>
              <a:t>mylib.go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외부 파일의 함수 호출하기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선언은 대문자면 충분함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Import?</a:t>
            </a:r>
          </a:p>
          <a:p>
            <a:pPr lvl="1"/>
            <a:r>
              <a:rPr lang="en-US" altLang="ko-KR" dirty="0"/>
              <a:t>Relative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 없음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7DADF-074F-7295-D86B-F32211394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98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endParaRPr lang="en-KR" dirty="0"/>
          </a:p>
        </p:txBody>
      </p:sp>
      <p:pic>
        <p:nvPicPr>
          <p:cNvPr id="2050" name="Picture 2" descr="Golang: How To Implement Concurrency With Goroutines and Channels | by Axel  Dietrich | Better Programming">
            <a:extLst>
              <a:ext uri="{FF2B5EF4-FFF2-40B4-BE49-F238E27FC236}">
                <a16:creationId xmlns:a16="http://schemas.microsoft.com/office/drawing/2014/main" id="{E7FEBE5F-ED24-8340-9D58-F46F39C3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3920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구글의 프로그래밍 언어, Golang이 매력적인 이유 | ㅍㅍㅅㅅ">
            <a:extLst>
              <a:ext uri="{FF2B5EF4-FFF2-40B4-BE49-F238E27FC236}">
                <a16:creationId xmlns:a16="http://schemas.microsoft.com/office/drawing/2014/main" id="{4526702E-08E4-0F4C-8A66-2C4B742D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847" y="2067694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FB348-A804-0A93-AA68-26A45D6F7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901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Go </a:t>
            </a:r>
            <a:r>
              <a:rPr lang="ko-KR" altLang="en-US" dirty="0"/>
              <a:t>파일에 함수 작성</a:t>
            </a:r>
            <a:endParaRPr lang="en-US" altLang="ko-KR" dirty="0"/>
          </a:p>
          <a:p>
            <a:pPr lvl="1"/>
            <a:r>
              <a:rPr lang="en-US" altLang="ko-KR" dirty="0"/>
              <a:t>Main </a:t>
            </a:r>
            <a:r>
              <a:rPr lang="ko-KR" altLang="en-US" dirty="0"/>
              <a:t>이 아닌 패키지</a:t>
            </a:r>
            <a:endParaRPr lang="en-US" altLang="ko-KR" dirty="0"/>
          </a:p>
          <a:p>
            <a:pPr lvl="1"/>
            <a:r>
              <a:rPr lang="ko-KR" altLang="en-US" dirty="0"/>
              <a:t>함수의 </a:t>
            </a:r>
            <a:r>
              <a:rPr lang="ko-KR" altLang="en-US" dirty="0" err="1"/>
              <a:t>인풋값</a:t>
            </a:r>
            <a:endParaRPr lang="en-US" altLang="ko-KR" dirty="0"/>
          </a:p>
          <a:p>
            <a:pPr lvl="2"/>
            <a:r>
              <a:rPr lang="ko-KR" altLang="en-US" dirty="0"/>
              <a:t>하나의 정수</a:t>
            </a:r>
            <a:endParaRPr lang="en-US" altLang="ko-KR" dirty="0"/>
          </a:p>
          <a:p>
            <a:pPr lvl="1"/>
            <a:r>
              <a:rPr lang="ko-KR" altLang="en-US" dirty="0"/>
              <a:t>짝수면 </a:t>
            </a:r>
            <a:r>
              <a:rPr lang="en-US" altLang="ko-KR" dirty="0"/>
              <a:t>true, </a:t>
            </a:r>
            <a:r>
              <a:rPr lang="ko-KR" altLang="en-US" dirty="0"/>
              <a:t>홀수면 </a:t>
            </a:r>
            <a:r>
              <a:rPr lang="en-US" altLang="ko-KR" dirty="0"/>
              <a:t>false</a:t>
            </a:r>
            <a:r>
              <a:rPr lang="ko-KR" altLang="en-US" dirty="0"/>
              <a:t> 출력하는 함수 작성</a:t>
            </a:r>
            <a:endParaRPr lang="en-US" altLang="ko-KR" dirty="0"/>
          </a:p>
          <a:p>
            <a:pPr lvl="1"/>
            <a:r>
              <a:rPr lang="ko-KR" altLang="en-US" dirty="0"/>
              <a:t>함수의 </a:t>
            </a:r>
            <a:r>
              <a:rPr lang="ko-KR" altLang="en-US" dirty="0" err="1"/>
              <a:t>리턴값</a:t>
            </a:r>
            <a:endParaRPr lang="en-US" altLang="ko-KR" dirty="0"/>
          </a:p>
          <a:p>
            <a:pPr lvl="2"/>
            <a:r>
              <a:rPr lang="ko-KR" altLang="en-US" dirty="0"/>
              <a:t>짝수면 </a:t>
            </a:r>
            <a:r>
              <a:rPr lang="en-US" altLang="ko-KR" dirty="0"/>
              <a:t>true, </a:t>
            </a:r>
            <a:r>
              <a:rPr lang="ko-KR" altLang="en-US" dirty="0"/>
              <a:t>홀수면 </a:t>
            </a:r>
            <a:r>
              <a:rPr lang="en-US" altLang="ko-KR" dirty="0"/>
              <a:t>false</a:t>
            </a:r>
          </a:p>
          <a:p>
            <a:pPr lvl="2"/>
            <a:r>
              <a:rPr lang="ko-KR" altLang="en-US" dirty="0" err="1"/>
              <a:t>입력받은</a:t>
            </a:r>
            <a:r>
              <a:rPr lang="ko-KR" altLang="en-US" dirty="0"/>
              <a:t> 수</a:t>
            </a:r>
            <a:endParaRPr lang="en-US" altLang="ko-KR" dirty="0"/>
          </a:p>
          <a:p>
            <a:pPr lvl="1"/>
            <a:r>
              <a:rPr lang="en-US" altLang="ko-KR" dirty="0" err="1"/>
              <a:t>Main.go</a:t>
            </a:r>
            <a:r>
              <a:rPr lang="en-US" altLang="ko-KR" dirty="0"/>
              <a:t> </a:t>
            </a:r>
            <a:r>
              <a:rPr lang="ko-KR" altLang="en-US" dirty="0"/>
              <a:t>에서 함수를 호출해서 테스트 해보기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FE66B-4BF3-BFE8-31E7-540DD223D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69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167CC-83F9-BD39-ADE5-64F8286BC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61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endParaRPr lang="en-US" altLang="ko-KR" dirty="0"/>
          </a:p>
          <a:p>
            <a:pPr lvl="1"/>
            <a:r>
              <a:rPr lang="ko-KR" altLang="en-US" dirty="0"/>
              <a:t>객체에 연결된 함수 </a:t>
            </a:r>
            <a:endParaRPr lang="en-US" altLang="ko-KR" dirty="0"/>
          </a:p>
          <a:p>
            <a:pPr lvl="1"/>
            <a:r>
              <a:rPr lang="ko-KR" altLang="en-US" dirty="0" err="1"/>
              <a:t>함수명</a:t>
            </a:r>
            <a:r>
              <a:rPr lang="ko-KR" altLang="en-US" dirty="0"/>
              <a:t> 앞에 </a:t>
            </a:r>
            <a:r>
              <a:rPr lang="en-US" altLang="ko-KR" dirty="0"/>
              <a:t>Receiver</a:t>
            </a:r>
            <a:r>
              <a:rPr lang="ko-KR" altLang="en-US" dirty="0" err="1"/>
              <a:t>라고</a:t>
            </a:r>
            <a:r>
              <a:rPr lang="ko-KR" altLang="en-US" dirty="0"/>
              <a:t> 부르는 타입과 변수명을 붙임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메소드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en-KR" dirty="0"/>
          </a:p>
        </p:txBody>
      </p:sp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B83B3802-B02F-BA7D-8457-AA00316D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7734"/>
            <a:ext cx="5930333" cy="22325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F948AC-2519-55E6-6FCF-C5AEB3B991D0}"/>
              </a:ext>
            </a:extLst>
          </p:cNvPr>
          <p:cNvCxnSpPr/>
          <p:nvPr/>
        </p:nvCxnSpPr>
        <p:spPr>
          <a:xfrm>
            <a:off x="1979712" y="3075806"/>
            <a:ext cx="792088" cy="0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E045B-8C41-79E6-FC45-600019D07989}"/>
              </a:ext>
            </a:extLst>
          </p:cNvPr>
          <p:cNvCxnSpPr/>
          <p:nvPr/>
        </p:nvCxnSpPr>
        <p:spPr>
          <a:xfrm>
            <a:off x="2051720" y="3723878"/>
            <a:ext cx="792088" cy="0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797584-B780-2050-F897-A3D28E6F3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792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구조체와 함수</a:t>
            </a:r>
            <a:r>
              <a:rPr lang="en-US" altLang="ko-KR" dirty="0"/>
              <a:t>,</a:t>
            </a:r>
            <a:r>
              <a:rPr lang="ko-KR" altLang="en-US" dirty="0"/>
              <a:t> 메소드를 이용하여 구현해보자</a:t>
            </a:r>
            <a:endParaRPr lang="en-US" altLang="ko-KR" dirty="0"/>
          </a:p>
          <a:p>
            <a:pPr lvl="1"/>
            <a:r>
              <a:rPr lang="en-US" altLang="ko-KR" dirty="0"/>
              <a:t>Rectangle </a:t>
            </a:r>
            <a:r>
              <a:rPr lang="ko-KR" altLang="en-US" dirty="0"/>
              <a:t>구조체를 선언하고</a:t>
            </a:r>
            <a:endParaRPr lang="en-US" altLang="ko-KR" dirty="0"/>
          </a:p>
          <a:p>
            <a:pPr lvl="1"/>
            <a:r>
              <a:rPr lang="ko-KR" altLang="en-US" dirty="0"/>
              <a:t>구조체에 대한 함수와 메소드를 작성하자 </a:t>
            </a:r>
            <a:endParaRPr lang="en-US" altLang="ko-KR" dirty="0"/>
          </a:p>
          <a:p>
            <a:pPr lvl="1"/>
            <a:r>
              <a:rPr lang="ko-KR" altLang="en-US" dirty="0"/>
              <a:t>어떤 것이 메소드가 될 수 있을까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넓이 리턴</a:t>
            </a:r>
            <a:endParaRPr lang="en-US" altLang="ko-KR" dirty="0"/>
          </a:p>
          <a:p>
            <a:pPr lvl="2"/>
            <a:r>
              <a:rPr lang="ko-KR" altLang="en-US" dirty="0"/>
              <a:t>둘레 리턴</a:t>
            </a:r>
            <a:endParaRPr lang="en-US" altLang="ko-KR" dirty="0"/>
          </a:p>
          <a:p>
            <a:pPr lvl="2"/>
            <a:r>
              <a:rPr lang="ko-KR" altLang="en-US" dirty="0"/>
              <a:t>가로 수정</a:t>
            </a:r>
            <a:endParaRPr lang="en-US" altLang="ko-KR" dirty="0"/>
          </a:p>
          <a:p>
            <a:pPr lvl="2"/>
            <a:r>
              <a:rPr lang="ko-KR" altLang="en-US" dirty="0"/>
              <a:t>세로 수정</a:t>
            </a:r>
            <a:endParaRPr lang="en-US" altLang="ko-KR" dirty="0"/>
          </a:p>
          <a:p>
            <a:pPr lvl="2"/>
            <a:r>
              <a:rPr lang="ko-KR" altLang="en-US" dirty="0"/>
              <a:t>정사각형 판별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2D82-9318-B9A9-83E3-2E9DA7C3D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307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/>
              <a:t>Go Routine</a:t>
            </a:r>
          </a:p>
          <a:p>
            <a:pPr lvl="1"/>
            <a:r>
              <a:rPr lang="ko-KR" altLang="en-US" dirty="0"/>
              <a:t>고 런타임이 관리</a:t>
            </a:r>
          </a:p>
          <a:p>
            <a:pPr lvl="1"/>
            <a:r>
              <a:rPr lang="en-US" dirty="0"/>
              <a:t>Lightweight </a:t>
            </a:r>
            <a:r>
              <a:rPr lang="ko-KR" altLang="en-US" dirty="0"/>
              <a:t>논리적</a:t>
            </a:r>
            <a:r>
              <a:rPr lang="en-US" altLang="ko-KR" dirty="0"/>
              <a:t>(</a:t>
            </a:r>
            <a:r>
              <a:rPr lang="ko-KR" altLang="en-US" dirty="0"/>
              <a:t>가상</a:t>
            </a:r>
            <a:r>
              <a:rPr lang="en-US" altLang="ko-KR" dirty="0"/>
              <a:t>) </a:t>
            </a:r>
            <a:r>
              <a:rPr lang="ko-KR" altLang="en-US" dirty="0"/>
              <a:t>스레드</a:t>
            </a:r>
          </a:p>
          <a:p>
            <a:pPr lvl="1"/>
            <a:r>
              <a:rPr lang="ko-KR" altLang="en-US" dirty="0"/>
              <a:t>현재 수행 흐름과 별개의 흐름을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 err="1"/>
              <a:t>고루틴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함수 앞에 </a:t>
            </a:r>
            <a:r>
              <a:rPr lang="en-US" dirty="0"/>
              <a:t>go </a:t>
            </a:r>
            <a:r>
              <a:rPr lang="ko-KR" altLang="en-US" dirty="0" err="1"/>
              <a:t>를</a:t>
            </a:r>
            <a:r>
              <a:rPr lang="ko-KR" altLang="en-US" dirty="0"/>
              <a:t> 붙여 호출</a:t>
            </a:r>
          </a:p>
          <a:p>
            <a:pPr lvl="1"/>
            <a:r>
              <a:rPr lang="ko-KR" altLang="en-US" dirty="0"/>
              <a:t>→ 논리적으로 별개의 흐름이 되어 진행됨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DAF0F-BC1D-223D-9653-929FF072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89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KR" dirty="0"/>
              <a:t>Concurrency</a:t>
            </a:r>
          </a:p>
          <a:p>
            <a:pPr lvl="1"/>
            <a:r>
              <a:rPr lang="ko-KR" altLang="en-US" dirty="0" err="1"/>
              <a:t>커피마시면서</a:t>
            </a:r>
            <a:r>
              <a:rPr lang="ko-KR" altLang="en-US" dirty="0"/>
              <a:t> 신문보기 어느 것을 </a:t>
            </a:r>
            <a:r>
              <a:rPr lang="ko-KR" altLang="en-US" dirty="0" err="1"/>
              <a:t>먼저해야하는지는</a:t>
            </a:r>
            <a:r>
              <a:rPr lang="ko-KR" altLang="en-US" dirty="0"/>
              <a:t> 상관없음</a:t>
            </a:r>
          </a:p>
          <a:p>
            <a:pPr lvl="1"/>
            <a:r>
              <a:rPr lang="ko-KR" altLang="en-US" dirty="0"/>
              <a:t>→ 동시성이 있는 두 루틴은 서로 의존 관계가 없음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86CC49-479B-7CF9-8D1F-97FDFD486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0" y="2571750"/>
            <a:ext cx="8610600" cy="2273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B5DB-2A76-2C57-F770-50E4AC0AC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594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Runtime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동시에 몇개의 </a:t>
            </a:r>
            <a:r>
              <a:rPr lang="en-US" dirty="0"/>
              <a:t>OS </a:t>
            </a:r>
            <a:r>
              <a:rPr lang="ko-KR" altLang="en-US" dirty="0"/>
              <a:t>스레드에서 </a:t>
            </a:r>
            <a:r>
              <a:rPr lang="en-US" dirty="0"/>
              <a:t>GO </a:t>
            </a:r>
            <a:r>
              <a:rPr lang="ko-KR" altLang="en-US" dirty="0"/>
              <a:t>코드를 수행할지 결정</a:t>
            </a:r>
          </a:p>
          <a:p>
            <a:pPr lvl="1"/>
            <a:r>
              <a:rPr lang="en-US" dirty="0"/>
              <a:t>default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r>
              <a:rPr lang="en-US" dirty="0" err="1"/>
              <a:t>runtime.NumCPU</a:t>
            </a:r>
            <a:r>
              <a:rPr lang="en-US" dirty="0"/>
              <a:t>() </a:t>
            </a:r>
          </a:p>
          <a:p>
            <a:pPr lvl="1"/>
            <a:r>
              <a:rPr lang="ko-KR" altLang="en-US" dirty="0"/>
              <a:t>컴퓨터의 </a:t>
            </a:r>
            <a:r>
              <a:rPr lang="en-US" dirty="0"/>
              <a:t>CPU </a:t>
            </a:r>
            <a:r>
              <a:rPr lang="ko-KR" altLang="en-US" dirty="0"/>
              <a:t>수</a:t>
            </a:r>
          </a:p>
          <a:p>
            <a:r>
              <a:rPr lang="en-US" dirty="0" err="1"/>
              <a:t>runtime.GOMAXPROCS</a:t>
            </a:r>
            <a:r>
              <a:rPr lang="en-US" dirty="0"/>
              <a:t>() </a:t>
            </a:r>
          </a:p>
          <a:p>
            <a:pPr lvl="1"/>
            <a:r>
              <a:rPr lang="ko-KR" altLang="en-US" dirty="0"/>
              <a:t>파라미터로 </a:t>
            </a:r>
            <a:r>
              <a:rPr lang="en-US" dirty="0"/>
              <a:t>CPU </a:t>
            </a:r>
            <a:r>
              <a:rPr lang="ko-KR" altLang="en-US" dirty="0"/>
              <a:t>개수 설정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9B78-4BB7-033E-350A-37E50D344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669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 </a:t>
            </a:r>
            <a:r>
              <a:rPr lang="ko-KR" altLang="en-US" dirty="0"/>
              <a:t>동시성을 이용한 실습을 해보자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기기의 </a:t>
            </a:r>
            <a:r>
              <a:rPr lang="en-US" altLang="ko-KR" dirty="0"/>
              <a:t>CPU </a:t>
            </a:r>
            <a:r>
              <a:rPr lang="ko-KR" altLang="en-US" dirty="0"/>
              <a:t>수를 구한 후 </a:t>
            </a:r>
            <a:r>
              <a:rPr lang="en-US" altLang="ko-KR" dirty="0"/>
              <a:t>OS </a:t>
            </a:r>
            <a:r>
              <a:rPr lang="ko-KR" altLang="en-US" dirty="0"/>
              <a:t>스레드를 최대로 돌리기</a:t>
            </a:r>
            <a:endParaRPr lang="en-US" altLang="ko-KR" dirty="0"/>
          </a:p>
          <a:p>
            <a:pPr lvl="1"/>
            <a:r>
              <a:rPr lang="ko-KR" altLang="en-US" dirty="0"/>
              <a:t>이전에 만들었던 홀짝 판별 함수를 수정해 </a:t>
            </a:r>
            <a:r>
              <a:rPr lang="en-US" altLang="ko-KR" dirty="0"/>
              <a:t>Go routine </a:t>
            </a:r>
            <a:r>
              <a:rPr lang="ko-KR" altLang="en-US" dirty="0"/>
              <a:t>로 실행하자 </a:t>
            </a:r>
            <a:endParaRPr lang="en-US" altLang="ko-KR" dirty="0"/>
          </a:p>
          <a:p>
            <a:pPr lvl="1"/>
            <a:r>
              <a:rPr lang="ko-KR" altLang="en-US" dirty="0"/>
              <a:t>전역변수를 함수의 인풋으로 넣는다</a:t>
            </a:r>
            <a:endParaRPr lang="en-US" altLang="ko-KR" dirty="0"/>
          </a:p>
          <a:p>
            <a:pPr lvl="1"/>
            <a:r>
              <a:rPr lang="ko-KR" altLang="en-US" dirty="0"/>
              <a:t>메인에서 </a:t>
            </a:r>
            <a:r>
              <a:rPr lang="ko-KR" altLang="en-US" dirty="0" err="1"/>
              <a:t>전역변수을</a:t>
            </a:r>
            <a:r>
              <a:rPr lang="ko-KR" altLang="en-US" dirty="0"/>
              <a:t> </a:t>
            </a:r>
            <a:r>
              <a:rPr lang="en-US" altLang="ko-KR" dirty="0"/>
              <a:t>++</a:t>
            </a:r>
            <a:r>
              <a:rPr lang="ko-KR" altLang="en-US" dirty="0"/>
              <a:t>한다</a:t>
            </a:r>
            <a:endParaRPr lang="en-US" altLang="ko-KR" dirty="0"/>
          </a:p>
          <a:p>
            <a:pPr lvl="1"/>
            <a:r>
              <a:rPr lang="ko-KR" altLang="en-US" dirty="0"/>
              <a:t>비동기적으로 실행되는 </a:t>
            </a:r>
            <a:r>
              <a:rPr lang="en-US" altLang="ko-KR" dirty="0"/>
              <a:t>Go routine </a:t>
            </a:r>
            <a:r>
              <a:rPr lang="ko-KR" altLang="en-US" dirty="0"/>
              <a:t>을 어떻게 제어할까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 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8891-4A8B-B3C4-495C-86B64E78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657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왜 함수가 작동이 되지 않을까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err="1"/>
              <a:t>Time.Sleep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 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3E6BC-A5C2-4945-AB51-5530E3718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859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멀티스레드</a:t>
            </a:r>
            <a:r>
              <a:rPr lang="ko-KR" altLang="en-US" dirty="0"/>
              <a:t> 프로그래밍의 어려움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pic>
        <p:nvPicPr>
          <p:cNvPr id="2050" name="Picture 2" descr="멀티코어, 멀티쓰레드의 이론과 현실">
            <a:extLst>
              <a:ext uri="{FF2B5EF4-FFF2-40B4-BE49-F238E27FC236}">
                <a16:creationId xmlns:a16="http://schemas.microsoft.com/office/drawing/2014/main" id="{0A1E08BB-EF25-51B4-5C0D-99211043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52" y="1560334"/>
            <a:ext cx="635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3170-01C0-48D3-0CBB-E553EC282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24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C07AF-40E1-6C17-2ABD-1F8BB0FBAF8C}"/>
              </a:ext>
            </a:extLst>
          </p:cNvPr>
          <p:cNvSpPr txBox="1"/>
          <p:nvPr/>
        </p:nvSpPr>
        <p:spPr>
          <a:xfrm>
            <a:off x="1835696" y="843558"/>
            <a:ext cx="58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2"/>
              </a:rPr>
              <a:t>https://www.youtube.com/watch?v=LJvEIjRBSDA</a:t>
            </a:r>
            <a:endParaRPr lang="en-KR" dirty="0"/>
          </a:p>
          <a:p>
            <a:endParaRPr lang="en-KR" dirty="0"/>
          </a:p>
        </p:txBody>
      </p:sp>
      <p:pic>
        <p:nvPicPr>
          <p:cNvPr id="8" name="Picture 7" descr="A group of people on a stage&#10;&#10;Description automatically generated">
            <a:extLst>
              <a:ext uri="{FF2B5EF4-FFF2-40B4-BE49-F238E27FC236}">
                <a16:creationId xmlns:a16="http://schemas.microsoft.com/office/drawing/2014/main" id="{3D578B02-1B50-750A-DC07-F6DC1BEE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47614"/>
            <a:ext cx="5239131" cy="3546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1109C-ACB1-359B-7882-D8BE003E5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53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 channel</a:t>
            </a:r>
          </a:p>
          <a:p>
            <a:pPr lvl="1"/>
            <a:r>
              <a:rPr lang="en-US" dirty="0"/>
              <a:t>routine </a:t>
            </a:r>
            <a:r>
              <a:rPr lang="ko-KR" altLang="en-US" dirty="0"/>
              <a:t>끼리 정보를 공유하는 방식이 아니라 메시지를 주고받는 방식을 쓴다면 </a:t>
            </a:r>
            <a:r>
              <a:rPr lang="en-US" dirty="0"/>
              <a:t>lock</a:t>
            </a:r>
            <a:r>
              <a:rPr lang="ko-KR" altLang="en-US" dirty="0" err="1"/>
              <a:t>으로</a:t>
            </a:r>
            <a:r>
              <a:rPr lang="ko-KR" altLang="en-US" dirty="0"/>
              <a:t> 공유 메모리를 관리할 필요가 없고 구현도 어렵지 않음</a:t>
            </a:r>
            <a:endParaRPr lang="en-US" altLang="ko-KR" dirty="0"/>
          </a:p>
          <a:p>
            <a:pPr lvl="1"/>
            <a:r>
              <a:rPr lang="en-US" dirty="0"/>
              <a:t>go routine</a:t>
            </a:r>
            <a:r>
              <a:rPr lang="ko-KR" altLang="en-US" dirty="0"/>
              <a:t>에서 데이터를 주고 받는 통로</a:t>
            </a:r>
            <a:endParaRPr lang="en-US" altLang="ko-KR" dirty="0"/>
          </a:p>
          <a:p>
            <a:pPr lvl="1"/>
            <a:r>
              <a:rPr lang="ko-KR" altLang="en-US" dirty="0"/>
              <a:t>넣은 데이터를 뽑아낼 수 있는 마치 </a:t>
            </a:r>
            <a:r>
              <a:rPr lang="ko-KR" altLang="en-US" dirty="0" err="1"/>
              <a:t>파이프같은</a:t>
            </a:r>
            <a:r>
              <a:rPr lang="ko-KR" altLang="en-US" dirty="0"/>
              <a:t> 형태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CC8D0-1F69-AC60-7D04-9B47A6A4C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19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동기적 </a:t>
            </a:r>
            <a:r>
              <a:rPr lang="en-US" altLang="ko-KR" dirty="0"/>
              <a:t>Go channel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map</a:t>
            </a:r>
            <a:r>
              <a:rPr lang="ko-KR" altLang="en-US" dirty="0"/>
              <a:t>이나 </a:t>
            </a:r>
            <a:r>
              <a:rPr lang="en-US" dirty="0"/>
              <a:t>slice</a:t>
            </a:r>
            <a:r>
              <a:rPr lang="ko-KR" altLang="en-US" dirty="0" err="1"/>
              <a:t>처럼</a:t>
            </a:r>
            <a:r>
              <a:rPr lang="ko-KR" altLang="en-US" dirty="0"/>
              <a:t> 채널도 쓰기 전에 채널임을 선언해줘야 함</a:t>
            </a:r>
            <a:endParaRPr lang="en-US" altLang="ko-KR" dirty="0"/>
          </a:p>
          <a:p>
            <a:pPr lvl="1"/>
            <a:r>
              <a:rPr lang="ko-KR" altLang="en-US" dirty="0"/>
              <a:t>동기적으로 동작하는 기본 채널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Default </a:t>
            </a:r>
            <a:r>
              <a:rPr lang="ko-KR" altLang="en-US" dirty="0"/>
              <a:t>크기가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받은 데이터를 보관할 공간 없음</a:t>
            </a:r>
            <a:endParaRPr lang="en-US" altLang="ko-KR" dirty="0"/>
          </a:p>
          <a:p>
            <a:pPr lvl="1"/>
            <a:r>
              <a:rPr lang="ko-KR" altLang="en-US" dirty="0"/>
              <a:t>채널의 양쪽이 다른 쪽이 준비될 때까지 기다림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34FDF45-72D3-33EC-0735-DCA019FDF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271713"/>
            <a:ext cx="8534400" cy="1104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0FF46-72D9-473E-DCF4-44E7B5993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38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비동기적 </a:t>
            </a:r>
            <a:r>
              <a:rPr lang="en-US" altLang="ko-KR" dirty="0"/>
              <a:t>Go channel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map</a:t>
            </a:r>
            <a:r>
              <a:rPr lang="ko-KR" altLang="en-US" dirty="0"/>
              <a:t>이나 </a:t>
            </a:r>
            <a:r>
              <a:rPr lang="en-US" dirty="0"/>
              <a:t>slice</a:t>
            </a:r>
            <a:r>
              <a:rPr lang="ko-KR" altLang="en-US" dirty="0" err="1"/>
              <a:t>처럼</a:t>
            </a:r>
            <a:r>
              <a:rPr lang="ko-KR" altLang="en-US" dirty="0"/>
              <a:t> 채널도 쓰기 전에 채널임을 선언 </a:t>
            </a:r>
            <a:endParaRPr lang="en-US" altLang="ko-KR" dirty="0"/>
          </a:p>
          <a:p>
            <a:pPr lvl="1"/>
            <a:r>
              <a:rPr lang="ko-KR" altLang="en-US" dirty="0"/>
              <a:t>비동기적으로 동작하는 버퍼 채널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131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두번째 파라미터에 사용할 버퍼 </a:t>
            </a:r>
            <a:r>
              <a:rPr lang="ko-KR" altLang="en-US" dirty="0" err="1"/>
              <a:t>갯수</a:t>
            </a:r>
            <a:endParaRPr lang="en-US" altLang="ko-KR" dirty="0"/>
          </a:p>
          <a:p>
            <a:pPr lvl="1"/>
            <a:r>
              <a:rPr lang="ko-KR" altLang="en-US" dirty="0"/>
              <a:t>메시지를 보내거나 받을 때 채널이 이미 꽉 차 있지 않는 이상 기다리지 </a:t>
            </a:r>
            <a:r>
              <a:rPr lang="en-US" altLang="ko-KR" dirty="0"/>
              <a:t> </a:t>
            </a:r>
            <a:r>
              <a:rPr lang="ko-KR" altLang="en-US" dirty="0"/>
              <a:t>않음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1074434-A06E-4DA0-6D45-4541654F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259013"/>
            <a:ext cx="8534400" cy="1130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1A03D-B817-B069-3BC1-4BEF9FF90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330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 channel </a:t>
            </a:r>
            <a:r>
              <a:rPr lang="ko-KR" altLang="en-US" dirty="0"/>
              <a:t>데이터 송수신</a:t>
            </a:r>
            <a:endParaRPr lang="en-US" altLang="ko-KR" dirty="0"/>
          </a:p>
          <a:p>
            <a:pPr lvl="1"/>
            <a:r>
              <a:rPr lang="ko-KR" altLang="en-US" dirty="0"/>
              <a:t>채널에서 데이터를 꺼내</a:t>
            </a:r>
            <a:r>
              <a:rPr lang="en-US" altLang="ko-KR" dirty="0"/>
              <a:t>, </a:t>
            </a:r>
            <a:r>
              <a:rPr lang="ko-KR" altLang="en-US" dirty="0"/>
              <a:t>특정 변수에 담는 것을 수신</a:t>
            </a:r>
            <a:endParaRPr lang="en-US" altLang="ko-KR" dirty="0"/>
          </a:p>
          <a:p>
            <a:pPr lvl="1"/>
            <a:r>
              <a:rPr lang="ko-KR" altLang="en-US" dirty="0"/>
              <a:t>채널로 데이터를 넣는 것을 송신</a:t>
            </a:r>
            <a:endParaRPr lang="en-US" altLang="ko-KR" dirty="0"/>
          </a:p>
          <a:p>
            <a:pPr lvl="1"/>
            <a:r>
              <a:rPr lang="ko-KR" altLang="en-US" dirty="0"/>
              <a:t>채널로 송신</a:t>
            </a:r>
            <a:r>
              <a:rPr lang="en-US" altLang="ko-KR" dirty="0"/>
              <a:t>/</a:t>
            </a:r>
            <a:r>
              <a:rPr lang="ko-KR" altLang="en-US" dirty="0"/>
              <a:t>수신이 되는 순간 해당 </a:t>
            </a:r>
            <a:r>
              <a:rPr lang="en-US" dirty="0"/>
              <a:t>go routine</a:t>
            </a:r>
            <a:r>
              <a:rPr lang="ko-KR" altLang="en-US" dirty="0"/>
              <a:t>은 정지하고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         </a:t>
            </a:r>
            <a:r>
              <a:rPr lang="ko-KR" altLang="en-US" dirty="0"/>
              <a:t>송수신을 받으면 다시 </a:t>
            </a:r>
            <a:r>
              <a:rPr lang="en-US" dirty="0"/>
              <a:t>lock</a:t>
            </a:r>
            <a:r>
              <a:rPr lang="ko-KR" altLang="en-US" dirty="0"/>
              <a:t>이 풀리고 다음 작업을 수행</a:t>
            </a:r>
            <a:endParaRPr lang="en-US" altLang="ko-KR" dirty="0"/>
          </a:p>
          <a:p>
            <a:pPr lvl="1"/>
            <a:r>
              <a:rPr lang="ko-KR" altLang="en-US" dirty="0"/>
              <a:t>채널 오퍼레이터 </a:t>
            </a:r>
            <a:r>
              <a:rPr lang="en-US" altLang="ko-KR" dirty="0"/>
              <a:t>&lt;-</a:t>
            </a:r>
            <a:r>
              <a:rPr lang="ko-KR" altLang="en-US" dirty="0" err="1"/>
              <a:t>를</a:t>
            </a:r>
            <a:r>
              <a:rPr lang="ko-KR" altLang="en-US" dirty="0"/>
              <a:t> 통해 값을 주고 받을 수 있음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98B11-BB46-00FE-4FB0-8B1AD4CB9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636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Go channel </a:t>
            </a:r>
            <a:r>
              <a:rPr lang="ko-KR" altLang="en-US" dirty="0"/>
              <a:t>데이터 송수신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2DD531-7228-D487-2DEB-7FB20E0F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2" y="1474787"/>
            <a:ext cx="8585200" cy="3492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2EB75-BBA7-03B8-3AD3-F8D62737C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788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Go channel </a:t>
            </a:r>
            <a:r>
              <a:rPr lang="ko-KR" altLang="en-US" dirty="0"/>
              <a:t>닫기</a:t>
            </a:r>
            <a:endParaRPr lang="en-US" altLang="ko-KR" dirty="0"/>
          </a:p>
          <a:p>
            <a:pPr lvl="1"/>
            <a:r>
              <a:rPr lang="ko-KR" altLang="en-US" dirty="0"/>
              <a:t>채널을 닫지 않으면 리소스 부하</a:t>
            </a:r>
            <a:endParaRPr lang="en-US" altLang="ko-KR" dirty="0"/>
          </a:p>
          <a:p>
            <a:pPr lvl="1"/>
            <a:r>
              <a:rPr lang="en-US" altLang="ko-KR" dirty="0"/>
              <a:t>close(</a:t>
            </a:r>
            <a:r>
              <a:rPr lang="en-US" altLang="ko-KR" dirty="0" err="1"/>
              <a:t>mychan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0FF46-72D9-473E-DCF4-44E7B5993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55</a:t>
            </a:fld>
            <a:endParaRPr lang="ko-KR" alt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BC9486-4A1B-A855-2063-63B591B0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499742"/>
            <a:ext cx="7518293" cy="1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3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Golang</a:t>
            </a:r>
            <a:r>
              <a:rPr lang="ko-KR" altLang="en-US" dirty="0"/>
              <a:t> 라이브러리 활용하기 </a:t>
            </a:r>
            <a:endParaRPr lang="en-US" altLang="ko-KR" dirty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pkg.go.dev</a:t>
            </a:r>
            <a:r>
              <a:rPr lang="en-US" altLang="ko-KR" dirty="0"/>
              <a:t>/time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 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5AB06-AA31-7A97-A269-0F4B51B4D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5" y="3749750"/>
            <a:ext cx="8707415" cy="946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9483B-415D-6DCC-9209-8DDA809FF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98024"/>
            <a:ext cx="8353623" cy="89691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0CDF3D-8AC8-0B4E-E9FC-FA73A5856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409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 </a:t>
            </a:r>
            <a:r>
              <a:rPr lang="ko-KR" altLang="en-US" dirty="0"/>
              <a:t>동시성을 이용한 실습을 해보자</a:t>
            </a:r>
            <a:r>
              <a:rPr lang="en-US" altLang="ko-KR" dirty="0"/>
              <a:t> 2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Go channel </a:t>
            </a:r>
            <a:r>
              <a:rPr lang="ko-KR" altLang="en-US" dirty="0"/>
              <a:t>을 이용해보자</a:t>
            </a:r>
            <a:endParaRPr lang="en-US" altLang="ko-KR" dirty="0"/>
          </a:p>
          <a:p>
            <a:pPr lvl="1"/>
            <a:r>
              <a:rPr lang="ko-KR" altLang="en-US" dirty="0"/>
              <a:t>동기 채널로 홀짝 판별을 구현해보자 </a:t>
            </a:r>
            <a:endParaRPr lang="en-US" altLang="ko-KR" dirty="0"/>
          </a:p>
          <a:p>
            <a:pPr lvl="2"/>
            <a:r>
              <a:rPr lang="en-US" altLang="ko-KR" dirty="0"/>
              <a:t>Input 1~100</a:t>
            </a:r>
          </a:p>
          <a:p>
            <a:endParaRPr lang="en-US" altLang="ko-KR" dirty="0"/>
          </a:p>
          <a:p>
            <a:r>
              <a:rPr lang="ko-KR" altLang="en-US" dirty="0"/>
              <a:t>소요 시간 재기</a:t>
            </a:r>
            <a:endParaRPr lang="en-US" altLang="ko-KR" dirty="0"/>
          </a:p>
          <a:p>
            <a:pPr lvl="1"/>
            <a:r>
              <a:rPr lang="en-US" altLang="ko-KR" dirty="0"/>
              <a:t>Time </a:t>
            </a:r>
            <a:r>
              <a:rPr lang="ko-KR" altLang="en-US" dirty="0"/>
              <a:t>패키지를 이용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 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D1E3-13FF-BE37-CC56-F7DA1C8E0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286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Go </a:t>
            </a:r>
            <a:r>
              <a:rPr lang="ko-KR" altLang="en-US" dirty="0"/>
              <a:t>동시성을 이용한 실습을 해보자</a:t>
            </a:r>
            <a:r>
              <a:rPr lang="en-US" altLang="ko-KR" dirty="0"/>
              <a:t> 3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Go channel </a:t>
            </a:r>
            <a:r>
              <a:rPr lang="ko-KR" altLang="en-US" dirty="0"/>
              <a:t>을 이용해보자</a:t>
            </a:r>
            <a:endParaRPr lang="en-KR" altLang="ko-KR" dirty="0"/>
          </a:p>
          <a:p>
            <a:pPr lvl="1"/>
            <a:r>
              <a:rPr lang="ko-KR" altLang="en-US" dirty="0"/>
              <a:t>비동기 채널</a:t>
            </a:r>
            <a:r>
              <a:rPr lang="en-US" altLang="ko-KR" dirty="0"/>
              <a:t>(</a:t>
            </a:r>
            <a:r>
              <a:rPr lang="ko-KR" altLang="en-US" dirty="0"/>
              <a:t>용량 </a:t>
            </a:r>
            <a:r>
              <a:rPr lang="en-US" altLang="ko-KR" dirty="0"/>
              <a:t>10)</a:t>
            </a:r>
            <a:r>
              <a:rPr lang="ko-KR" altLang="en-US" dirty="0"/>
              <a:t>로 홀짝 판별을 구현해보자 </a:t>
            </a:r>
            <a:endParaRPr lang="en-US" altLang="ko-KR" dirty="0"/>
          </a:p>
          <a:p>
            <a:pPr lvl="2"/>
            <a:r>
              <a:rPr lang="en-US" altLang="ko-KR" dirty="0"/>
              <a:t>Input 1~100</a:t>
            </a:r>
          </a:p>
          <a:p>
            <a:endParaRPr lang="en-US" altLang="ko-KR" dirty="0"/>
          </a:p>
          <a:p>
            <a:r>
              <a:rPr lang="ko-KR" altLang="en-US" dirty="0"/>
              <a:t>소요 시간 재기</a:t>
            </a:r>
            <a:endParaRPr lang="en-US" altLang="ko-KR" dirty="0"/>
          </a:p>
          <a:p>
            <a:pPr lvl="1"/>
            <a:r>
              <a:rPr lang="en-US" altLang="ko-KR" dirty="0"/>
              <a:t>Time </a:t>
            </a:r>
            <a:r>
              <a:rPr lang="ko-KR" altLang="en-US" dirty="0"/>
              <a:t>패키지를 이용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동시성 실습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B937-8EDB-7F15-829A-FAE3461A6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392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D77B8-8541-6477-EA4F-890EBE812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53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C++</a:t>
            </a:r>
            <a:r>
              <a:rPr lang="ko-KR" altLang="en-US" dirty="0"/>
              <a:t>와 같이 </a:t>
            </a:r>
            <a:r>
              <a:rPr lang="en-US" dirty="0"/>
              <a:t>Go</a:t>
            </a:r>
            <a:r>
              <a:rPr lang="ko-KR" altLang="en-US" dirty="0"/>
              <a:t>는 컴파일러를 통해 컴파일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정적 타입</a:t>
            </a:r>
            <a:r>
              <a:rPr lang="en-US" altLang="ko-KR" dirty="0"/>
              <a:t>(</a:t>
            </a:r>
            <a:r>
              <a:rPr lang="en-US" dirty="0"/>
              <a:t>Statically Typed)</a:t>
            </a:r>
            <a:r>
              <a:rPr lang="ko-KR" altLang="en-US" dirty="0"/>
              <a:t>의 언어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</a:t>
            </a:r>
            <a:r>
              <a:rPr lang="ko-KR" altLang="en-US" dirty="0"/>
              <a:t>와 같이 </a:t>
            </a:r>
            <a:r>
              <a:rPr lang="en-US" dirty="0"/>
              <a:t>Go</a:t>
            </a:r>
            <a:r>
              <a:rPr lang="ko-KR" altLang="en-US" dirty="0"/>
              <a:t>는 </a:t>
            </a:r>
            <a:r>
              <a:rPr lang="en-US" dirty="0"/>
              <a:t>Garbage Collection </a:t>
            </a:r>
            <a:r>
              <a:rPr lang="ko-KR" altLang="en-US" dirty="0"/>
              <a:t>기능을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</a:t>
            </a:r>
            <a:r>
              <a:rPr lang="ko-KR" altLang="en-US" dirty="0"/>
              <a:t>는 단순하고 간결한 프로그래밍 언어를 지향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인터프리터 언어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</a:t>
            </a:r>
            <a:r>
              <a:rPr lang="ko-KR" altLang="en-US" dirty="0"/>
              <a:t>와 다르게 사전 컴파일 가능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14AB-42B7-8652-191D-0B53D07F0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75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기기에 설치</a:t>
            </a:r>
            <a:endParaRPr lang="en-US" altLang="ko-KR" dirty="0"/>
          </a:p>
          <a:p>
            <a:pPr lvl="1"/>
            <a:r>
              <a:rPr lang="en-US" dirty="0">
                <a:hlinkClick r:id="rId2"/>
              </a:rPr>
              <a:t>https://shanepark.tistory.com/41</a:t>
            </a:r>
            <a:r>
              <a:rPr lang="en-US" dirty="0"/>
              <a:t> (Mac)</a:t>
            </a:r>
          </a:p>
          <a:p>
            <a:pPr lvl="1"/>
            <a:r>
              <a:rPr lang="en-US" dirty="0">
                <a:hlinkClick r:id="rId3"/>
              </a:rPr>
              <a:t>https://goddaehee.tistory.com/277</a:t>
            </a:r>
            <a:r>
              <a:rPr lang="en-US" dirty="0"/>
              <a:t> </a:t>
            </a:r>
            <a:r>
              <a:rPr lang="en-KR" dirty="0"/>
              <a:t>(Window)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디비</a:t>
            </a:r>
            <a:r>
              <a:rPr lang="ko-KR" altLang="en-US" dirty="0"/>
              <a:t> 연동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26FA-CA87-FC83-7B15-BD1932AE4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07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testdb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en-US" dirty="0" err="1"/>
              <a:t>mysql.server</a:t>
            </a:r>
            <a:r>
              <a:rPr lang="en-US" dirty="0"/>
              <a:t> start</a:t>
            </a:r>
            <a:endParaRPr lang="en-US" altLang="ko-KR" dirty="0"/>
          </a:p>
          <a:p>
            <a:pPr lvl="1"/>
            <a:r>
              <a:rPr lang="en-US" dirty="0" err="1"/>
              <a:t>mysql</a:t>
            </a:r>
            <a:r>
              <a:rPr lang="en-US" dirty="0"/>
              <a:t> -u root -p</a:t>
            </a:r>
          </a:p>
          <a:p>
            <a:pPr lvl="1"/>
            <a:r>
              <a:rPr lang="en-US" dirty="0"/>
              <a:t>create database `</a:t>
            </a:r>
            <a:r>
              <a:rPr lang="en-US" dirty="0" err="1"/>
              <a:t>testdb</a:t>
            </a:r>
            <a:r>
              <a:rPr lang="en-US" dirty="0"/>
              <a:t>`;</a:t>
            </a:r>
          </a:p>
          <a:p>
            <a:pPr lvl="1"/>
            <a:r>
              <a:rPr lang="en-US" dirty="0"/>
              <a:t>show databases;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디비</a:t>
            </a:r>
            <a:r>
              <a:rPr lang="ko-KR" altLang="en-US" dirty="0"/>
              <a:t> 연동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0C0A-34F5-F9F0-A497-FAE16250E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607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디비</a:t>
            </a:r>
            <a:r>
              <a:rPr lang="ko-KR" altLang="en-US" dirty="0"/>
              <a:t> 연동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47702BD-812A-22F5-6BA1-079879C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30413"/>
            <a:ext cx="6692900" cy="1587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F884A-4C1B-CC05-7987-F6E50BA0E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95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ko-KR" altLang="en-US" dirty="0"/>
              <a:t>생성 및 </a:t>
            </a:r>
            <a:r>
              <a:rPr lang="en-US" altLang="ko-KR" dirty="0"/>
              <a:t>insert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디비</a:t>
            </a:r>
            <a:r>
              <a:rPr lang="ko-KR" altLang="en-US" dirty="0"/>
              <a:t> 연동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en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3EF9EE-D4A2-B6D9-9D2E-AABCBDD6C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2" y="1563638"/>
            <a:ext cx="8534400" cy="15113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7C0C66B-4B3D-45C4-E4F3-AAA14DC97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4" y="3363684"/>
            <a:ext cx="8661400" cy="128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0C55A-C3C8-1B56-A8E4-C1D083D41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799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ko-KR" altLang="en-US" dirty="0"/>
              <a:t>쿼리 실행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디비</a:t>
            </a:r>
            <a:r>
              <a:rPr lang="ko-KR" altLang="en-US" dirty="0"/>
              <a:t> 연동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7CDFEAB-7813-2CA2-E1E6-E2AA85CA6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718"/>
            <a:ext cx="9144000" cy="14976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3705C-EE8F-6902-0097-B1CE26F71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438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를</a:t>
            </a:r>
            <a:r>
              <a:rPr lang="ko-KR" altLang="en-US" dirty="0"/>
              <a:t> 이용해 간단한 웹사이트 구동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서버 통신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en-KR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0C441A8-B6F3-99FC-DE90-56C4703C5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2" y="1695376"/>
            <a:ext cx="7772400" cy="3022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DF7-0FB7-514C-E4BF-E67F462DE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460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 err="1"/>
              <a:t>를</a:t>
            </a:r>
            <a:r>
              <a:rPr lang="ko-KR" altLang="en-US" dirty="0"/>
              <a:t> 이용해 간단한 웹사이트 구동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서버 통신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6FFC6D-89CA-CAD2-26EF-5F0E5CA62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35646"/>
            <a:ext cx="7023100" cy="2133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4F81D-8337-C152-1F5C-E6160DA0F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87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웹사이트에 버튼 만들기</a:t>
            </a:r>
            <a:endParaRPr lang="en-US" altLang="ko-KR" dirty="0"/>
          </a:p>
          <a:p>
            <a:pPr lvl="1"/>
            <a:r>
              <a:rPr lang="en-US" dirty="0"/>
              <a:t>Html </a:t>
            </a:r>
            <a:r>
              <a:rPr lang="ko-KR" altLang="en-US" dirty="0"/>
              <a:t>파일 수정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서버 통신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en-KR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0C48F12-71FE-2660-BB4C-F95A7A3FC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28902"/>
            <a:ext cx="6016104" cy="32112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BA68-079E-8F06-B506-262B6B027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253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/>
              <a:t>Go </a:t>
            </a:r>
            <a:r>
              <a:rPr lang="ko-KR" altLang="en-US" dirty="0" err="1"/>
              <a:t>를</a:t>
            </a:r>
            <a:r>
              <a:rPr lang="ko-KR" altLang="en-US" dirty="0"/>
              <a:t> 이용해 로그인 기능이 있는 웹사이트 구현</a:t>
            </a:r>
            <a:endParaRPr lang="en-US" altLang="ko-KR" dirty="0"/>
          </a:p>
          <a:p>
            <a:pPr lvl="1"/>
            <a:r>
              <a:rPr lang="en-US" dirty="0"/>
              <a:t>Id, password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dirty="0"/>
              <a:t>Db </a:t>
            </a:r>
            <a:r>
              <a:rPr lang="ko-KR" altLang="en-US" dirty="0"/>
              <a:t>에 일치하는 정보가 있다면 로그인 가능하도록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서버 통신 실습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E7CAA-4955-066A-22B4-3C143D55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976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/>
              <a:t>10</a:t>
            </a:r>
            <a:r>
              <a:rPr lang="ko-KR" altLang="en-US" dirty="0" err="1"/>
              <a:t>분뒤</a:t>
            </a:r>
            <a:r>
              <a:rPr lang="ko-KR" altLang="en-US" dirty="0"/>
              <a:t> 다시 시작합니다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쉬는 시간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308D-A0DA-BAD8-7E32-55C6386CB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14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</a:t>
            </a:r>
            <a:r>
              <a:rPr lang="ko-KR" altLang="en-US" dirty="0"/>
              <a:t>의 절반에 해당하는 </a:t>
            </a:r>
            <a:r>
              <a:rPr lang="en-US" altLang="ko-KR" dirty="0"/>
              <a:t>25</a:t>
            </a:r>
            <a:r>
              <a:rPr lang="ko-KR" altLang="en-US" dirty="0"/>
              <a:t>개의 키워드</a:t>
            </a:r>
            <a:r>
              <a:rPr lang="en-US" altLang="ko-KR" dirty="0"/>
              <a:t>(</a:t>
            </a:r>
            <a:r>
              <a:rPr lang="ko-KR" altLang="en-US" dirty="0" err="1"/>
              <a:t>예약어</a:t>
            </a:r>
            <a:r>
              <a:rPr lang="en-US" altLang="ko-KR" dirty="0"/>
              <a:t>)</a:t>
            </a:r>
            <a:r>
              <a:rPr lang="ko-KR" altLang="en-US" dirty="0"/>
              <a:t>만으로 </a:t>
            </a:r>
            <a:r>
              <a:rPr lang="en-US" altLang="ko-KR" dirty="0"/>
              <a:t>        </a:t>
            </a:r>
            <a:r>
              <a:rPr lang="ko-KR" altLang="en-US" dirty="0"/>
              <a:t>프로그래밍이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Communicating Sequential Processes(CSP) </a:t>
            </a:r>
            <a:r>
              <a:rPr lang="ko-KR" altLang="en-US" dirty="0"/>
              <a:t>스타일의 </a:t>
            </a:r>
            <a:r>
              <a:rPr lang="en-US" altLang="ko-KR" dirty="0"/>
              <a:t>      </a:t>
            </a:r>
            <a:r>
              <a:rPr lang="en-US" dirty="0"/>
              <a:t>Concurrent </a:t>
            </a:r>
            <a:r>
              <a:rPr lang="ko-KR" altLang="en-US" dirty="0"/>
              <a:t>프로그래밍을 지원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endParaRPr lang="en-KR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FBD49E-ABD1-6F48-A9D4-38C5606A1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945"/>
            <a:ext cx="9144000" cy="15116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FE4E2-A0EA-A1BA-C68F-2D4E80360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55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테스트 실행</a:t>
            </a:r>
          </a:p>
          <a:p>
            <a:pPr lvl="1"/>
            <a:r>
              <a:rPr lang="en-US" dirty="0"/>
              <a:t>go test </a:t>
            </a:r>
            <a:r>
              <a:rPr lang="ko-KR" altLang="en-US" dirty="0"/>
              <a:t>명령 실행해 실행 가능</a:t>
            </a:r>
            <a:endParaRPr lang="en-US" altLang="ko-KR" dirty="0"/>
          </a:p>
          <a:p>
            <a:pPr lvl="1"/>
            <a:r>
              <a:rPr lang="ko-KR" altLang="en-US" dirty="0"/>
              <a:t>*</a:t>
            </a:r>
            <a:r>
              <a:rPr lang="en-US" altLang="ko-KR" dirty="0"/>
              <a:t>_</a:t>
            </a:r>
            <a:r>
              <a:rPr lang="en-US" dirty="0" err="1"/>
              <a:t>test.go</a:t>
            </a:r>
            <a:r>
              <a:rPr lang="ko-KR" altLang="en-US" dirty="0" err="1"/>
              <a:t>를</a:t>
            </a:r>
            <a:r>
              <a:rPr lang="ko-KR" altLang="en-US" dirty="0"/>
              <a:t> 테스트 코드로 인식하고 일괄적으로 실행함</a:t>
            </a:r>
          </a:p>
          <a:p>
            <a:pPr marL="341313" lvl="1" indent="0">
              <a:buNone/>
            </a:pPr>
            <a:endParaRPr lang="ko-KR" altLang="en-US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en-KR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CFE2816-BF34-2EEB-2E41-6461646B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" y="2565524"/>
            <a:ext cx="8902700" cy="1651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92407-929D-C1F1-10F0-04F5DA0F2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43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테스트 코드 작성</a:t>
            </a:r>
            <a:endParaRPr lang="en-US" altLang="ko-KR" dirty="0"/>
          </a:p>
          <a:p>
            <a:pPr lvl="1"/>
            <a:r>
              <a:rPr lang="ko-KR" altLang="en-US" dirty="0"/>
              <a:t>테스트 프레임워크 내장</a:t>
            </a:r>
          </a:p>
          <a:p>
            <a:pPr lvl="1"/>
            <a:r>
              <a:rPr lang="ko-KR" altLang="en-US" dirty="0"/>
              <a:t>테스트 </a:t>
            </a:r>
            <a:r>
              <a:rPr lang="ko-KR" altLang="en-US" dirty="0" err="1"/>
              <a:t>메소드명은</a:t>
            </a:r>
            <a:r>
              <a:rPr lang="ko-KR" altLang="en-US" dirty="0"/>
              <a:t> 특별히 </a:t>
            </a:r>
            <a:r>
              <a:rPr lang="en-US" dirty="0" err="1"/>
              <a:t>TestXxx</a:t>
            </a:r>
            <a:r>
              <a:rPr lang="en-US" dirty="0"/>
              <a:t> </a:t>
            </a:r>
            <a:r>
              <a:rPr lang="ko-KR" altLang="en-US" dirty="0"/>
              <a:t>형태</a:t>
            </a:r>
            <a:endParaRPr lang="en-US" altLang="ko-KR" dirty="0"/>
          </a:p>
          <a:p>
            <a:pPr lvl="1"/>
            <a:r>
              <a:rPr lang="ko-KR" altLang="en-US" dirty="0"/>
              <a:t>테스트 파라미터는 </a:t>
            </a:r>
            <a:r>
              <a:rPr lang="en-US" dirty="0"/>
              <a:t>t *</a:t>
            </a:r>
            <a:r>
              <a:rPr lang="en-US" dirty="0" err="1"/>
              <a:t>testing.T</a:t>
            </a:r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테스트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en-KR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85B81-7D60-5AA7-1219-93B064329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2" y="2578720"/>
            <a:ext cx="8915400" cy="1943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EEC1-4D94-40B7-5D9C-486F420ED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431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오늘 수행했던 과제코드</a:t>
            </a:r>
            <a:r>
              <a:rPr lang="en-US" altLang="ko-KR" dirty="0"/>
              <a:t> </a:t>
            </a:r>
            <a:r>
              <a:rPr lang="ko-KR" altLang="en-US" dirty="0"/>
              <a:t>중 하나에 대한 테스트 함수를 작성</a:t>
            </a:r>
            <a:endParaRPr lang="en-US" altLang="ko-KR" dirty="0"/>
          </a:p>
          <a:p>
            <a:pPr lvl="1"/>
            <a:r>
              <a:rPr lang="ko-KR" altLang="en-US" dirty="0"/>
              <a:t>테스트 함수를 작성하고 </a:t>
            </a:r>
            <a:endParaRPr lang="en-US" altLang="ko-KR" dirty="0"/>
          </a:p>
          <a:p>
            <a:pPr lvl="1"/>
            <a:r>
              <a:rPr lang="ko-KR" altLang="en-US" dirty="0"/>
              <a:t>테스트 결과값을 </a:t>
            </a:r>
            <a:r>
              <a:rPr lang="ko-KR" altLang="en-US" dirty="0" err="1"/>
              <a:t>캡쳐하여</a:t>
            </a:r>
            <a:r>
              <a:rPr lang="ko-KR" altLang="en-US" dirty="0"/>
              <a:t> 제출</a:t>
            </a:r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테스팅 실습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F2C5D-D4D0-BD95-3C58-C37374C71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068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dirty="0"/>
              <a:t>긴 수업 잘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다음 수업에 만나요☺️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맺으며</a:t>
            </a:r>
            <a:r>
              <a:rPr lang="en-US" altLang="ko-KR"/>
              <a:t>,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*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8A96B-2A72-DB4E-CF6C-7B4E61779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31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최신버전 확인 및 다운로드</a:t>
            </a:r>
            <a:endParaRPr lang="en-US" altLang="ko-KR" dirty="0"/>
          </a:p>
          <a:p>
            <a:pPr lvl="1"/>
            <a:r>
              <a:rPr lang="en-US" dirty="0">
                <a:hlinkClick r:id="rId3"/>
              </a:rPr>
              <a:t>https://go.dev/dl/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설치 확인</a:t>
            </a:r>
            <a:endParaRPr lang="en-US" altLang="ko-KR" dirty="0"/>
          </a:p>
          <a:p>
            <a:pPr lvl="1"/>
            <a:r>
              <a:rPr lang="en-US" dirty="0"/>
              <a:t>Go version</a:t>
            </a:r>
          </a:p>
          <a:p>
            <a:endParaRPr lang="en-US" dirty="0"/>
          </a:p>
          <a:p>
            <a:r>
              <a:rPr lang="ko-KR" altLang="en-US" dirty="0"/>
              <a:t>환경 변수 확인</a:t>
            </a:r>
            <a:endParaRPr lang="en-US" altLang="ko-KR" dirty="0"/>
          </a:p>
          <a:p>
            <a:pPr lvl="1"/>
            <a:r>
              <a:rPr lang="en-US" dirty="0"/>
              <a:t>Go env</a:t>
            </a:r>
          </a:p>
          <a:p>
            <a:pPr marL="341313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6285-8F42-DC1E-2102-2FA233BB6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43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3655B4-916C-524C-9A9C-768790706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6056" y="1275606"/>
            <a:ext cx="3816424" cy="3456732"/>
          </a:xfrm>
        </p:spPr>
        <p:txBody>
          <a:bodyPr/>
          <a:lstStyle/>
          <a:p>
            <a:r>
              <a:rPr lang="ko-KR" altLang="en-US" dirty="0"/>
              <a:t>자신의 </a:t>
            </a:r>
            <a:r>
              <a:rPr lang="en-KR" dirty="0"/>
              <a:t>OS </a:t>
            </a:r>
            <a:r>
              <a:rPr lang="ko-KR" altLang="en-US" dirty="0"/>
              <a:t>에 맞는 버전 </a:t>
            </a:r>
            <a:r>
              <a:rPr lang="en-US" altLang="ko-KR" dirty="0"/>
              <a:t>installer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Go </a:t>
            </a:r>
            <a:r>
              <a:rPr lang="ko-KR" altLang="en-US" dirty="0"/>
              <a:t>설치 경로 확인</a:t>
            </a:r>
            <a:endParaRPr lang="en-US" altLang="ko-KR" dirty="0"/>
          </a:p>
          <a:p>
            <a:pPr lvl="1"/>
            <a:r>
              <a:rPr lang="en-US" altLang="ko-KR" dirty="0"/>
              <a:t>Which go </a:t>
            </a:r>
          </a:p>
          <a:p>
            <a:pPr marL="341313" lvl="1" indent="0">
              <a:buNone/>
            </a:pPr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ko-KR" altLang="en-US" dirty="0"/>
              <a:t>설치하기 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94E8BBB-0691-3B4E-8F14-C74F0858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9" y="993528"/>
            <a:ext cx="4493837" cy="38760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E0BEF-B849-C98C-EA0E-7F84B46C8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E00A67D6-4AEF-404E-B4DA-DE404FB57BCC}" type="slidenum">
              <a:rPr lang="ko-KR" altLang="en-US" smtClean="0"/>
              <a:pPr algn="l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24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1749</Words>
  <Application>Microsoft Macintosh PowerPoint</Application>
  <PresentationFormat>On-screen Show (16:9)</PresentationFormat>
  <Paragraphs>582</Paragraphs>
  <Slides>73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맑은 고딕</vt:lpstr>
      <vt:lpstr>나눔고딕</vt:lpstr>
      <vt:lpstr>나눔고딕</vt:lpstr>
      <vt:lpstr>Arial</vt:lpstr>
      <vt:lpstr>Calibri</vt:lpstr>
      <vt:lpstr>Wingdings</vt:lpstr>
      <vt:lpstr>Office 테마</vt:lpstr>
      <vt:lpstr>PowerPoint Presentation</vt:lpstr>
      <vt:lpstr>PowerPoint Presentation</vt:lpstr>
      <vt:lpstr>들어가며,</vt:lpstr>
      <vt:lpstr>Go 란?</vt:lpstr>
      <vt:lpstr>Go 란?</vt:lpstr>
      <vt:lpstr>Go 란?</vt:lpstr>
      <vt:lpstr>Go 란?</vt:lpstr>
      <vt:lpstr>Go 설치하기 </vt:lpstr>
      <vt:lpstr>Go 설치하기 </vt:lpstr>
      <vt:lpstr>Go 설치하기 </vt:lpstr>
      <vt:lpstr>Go 설치하기 </vt:lpstr>
      <vt:lpstr>Go 설치하기 </vt:lpstr>
      <vt:lpstr>Go 설치하기 </vt:lpstr>
      <vt:lpstr>Go 설치하기 </vt:lpstr>
      <vt:lpstr>Go 설치하기 </vt:lpstr>
      <vt:lpstr>Hello Go </vt:lpstr>
      <vt:lpstr>Hello Go </vt:lpstr>
      <vt:lpstr>쉬는 시간</vt:lpstr>
      <vt:lpstr>자료형</vt:lpstr>
      <vt:lpstr>자료형</vt:lpstr>
      <vt:lpstr>자료형</vt:lpstr>
      <vt:lpstr>자료형</vt:lpstr>
      <vt:lpstr>자료형</vt:lpstr>
      <vt:lpstr>자료형</vt:lpstr>
      <vt:lpstr>자료형</vt:lpstr>
      <vt:lpstr>자료형</vt:lpstr>
      <vt:lpstr>자료형</vt:lpstr>
      <vt:lpstr>자료형</vt:lpstr>
      <vt:lpstr>자료형</vt:lpstr>
      <vt:lpstr>자료형 </vt:lpstr>
      <vt:lpstr>Go package</vt:lpstr>
      <vt:lpstr>Go package</vt:lpstr>
      <vt:lpstr>Go package</vt:lpstr>
      <vt:lpstr>Go package</vt:lpstr>
      <vt:lpstr>함수와 메소드</vt:lpstr>
      <vt:lpstr>함수와 메소드</vt:lpstr>
      <vt:lpstr>함수와 메소드</vt:lpstr>
      <vt:lpstr>함수와 메소드</vt:lpstr>
      <vt:lpstr>Go 실습</vt:lpstr>
      <vt:lpstr>Go 실습</vt:lpstr>
      <vt:lpstr>쉬는 시간</vt:lpstr>
      <vt:lpstr>함수와 메소드</vt:lpstr>
      <vt:lpstr>Go 실습</vt:lpstr>
      <vt:lpstr>Go 동시성</vt:lpstr>
      <vt:lpstr>Go 동시성</vt:lpstr>
      <vt:lpstr>Go 동시성</vt:lpstr>
      <vt:lpstr>Go 동시성 실습</vt:lpstr>
      <vt:lpstr>Go 동시성 실습</vt:lpstr>
      <vt:lpstr>Go 동시성</vt:lpstr>
      <vt:lpstr>Go 동시성</vt:lpstr>
      <vt:lpstr>Go 동시성</vt:lpstr>
      <vt:lpstr>Go 동시성</vt:lpstr>
      <vt:lpstr>Go 동시성</vt:lpstr>
      <vt:lpstr>Go 동시성</vt:lpstr>
      <vt:lpstr>Go 동시성</vt:lpstr>
      <vt:lpstr>Go 동시성 실습</vt:lpstr>
      <vt:lpstr>Go 동시성 실습</vt:lpstr>
      <vt:lpstr>Go 동시성 실습</vt:lpstr>
      <vt:lpstr>쉬는 시간</vt:lpstr>
      <vt:lpstr>Go 디비 연동 </vt:lpstr>
      <vt:lpstr>Go 디비 연동 </vt:lpstr>
      <vt:lpstr>Go 디비 연동 </vt:lpstr>
      <vt:lpstr>Go 디비 연동 </vt:lpstr>
      <vt:lpstr>Go 디비 연동 </vt:lpstr>
      <vt:lpstr>Go 서버 통신 </vt:lpstr>
      <vt:lpstr>Go 서버 통신 </vt:lpstr>
      <vt:lpstr>Go 서버 통신 </vt:lpstr>
      <vt:lpstr>Go 서버 통신 실습 </vt:lpstr>
      <vt:lpstr>쉬는 시간</vt:lpstr>
      <vt:lpstr>Go 테스트</vt:lpstr>
      <vt:lpstr>Go 테스트</vt:lpstr>
      <vt:lpstr>Go 테스팅 실습 </vt:lpstr>
      <vt:lpstr>맺으며,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모노</dc:creator>
  <cp:lastModifiedBy>서윤형</cp:lastModifiedBy>
  <cp:revision>1679</cp:revision>
  <cp:lastPrinted>2020-10-22T13:05:47Z</cp:lastPrinted>
  <dcterms:created xsi:type="dcterms:W3CDTF">2015-12-18T04:26:48Z</dcterms:created>
  <dcterms:modified xsi:type="dcterms:W3CDTF">2022-05-09T05:03:21Z</dcterms:modified>
</cp:coreProperties>
</file>